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70" r:id="rId6"/>
    <p:sldId id="260" r:id="rId7"/>
    <p:sldId id="261" r:id="rId8"/>
    <p:sldId id="268" r:id="rId9"/>
    <p:sldId id="262" r:id="rId10"/>
    <p:sldId id="269" r:id="rId11"/>
    <p:sldId id="271" r:id="rId12"/>
    <p:sldId id="263" r:id="rId13"/>
    <p:sldId id="264" r:id="rId14"/>
    <p:sldId id="265" r:id="rId15"/>
    <p:sldId id="267"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245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796839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231775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439408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139295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creativecommons.org/licenses/by-nc-sa/3.0/"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www.learningahoy.com/2018/01/data-collection-in-ecse.html"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43068"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504920" y="1770615"/>
            <a:ext cx="7477601" cy="3332798"/>
          </a:xfrm>
          <a:prstGeom prst="rect">
            <a:avLst/>
          </a:prstGeom>
          <a:noFill/>
          <a:ln/>
        </p:spPr>
        <p:txBody>
          <a:bodyPr wrap="square" rtlCol="0" anchor="t"/>
          <a:lstStyle/>
          <a:p>
            <a:pPr marL="0" indent="0">
              <a:lnSpc>
                <a:spcPts val="6561"/>
              </a:lnSpc>
              <a:buNone/>
            </a:pPr>
            <a:r>
              <a:rPr lang="en-US" sz="5249" dirty="0">
                <a:solidFill>
                  <a:srgbClr val="F2F0F4"/>
                </a:solidFill>
                <a:latin typeface="Montserrat" pitchFamily="34" charset="0"/>
                <a:ea typeface="Montserrat" pitchFamily="34" charset="-122"/>
                <a:cs typeface="Montserrat" pitchFamily="34" charset="-120"/>
              </a:rPr>
              <a:t>Project Presentation: Exploratory Data Analysis of Car Dekho Car Sales</a:t>
            </a:r>
            <a:endParaRPr lang="en-US" sz="5249" dirty="0"/>
          </a:p>
        </p:txBody>
      </p:sp>
      <p:sp>
        <p:nvSpPr>
          <p:cNvPr id="7" name="Shape 3"/>
          <p:cNvSpPr/>
          <p:nvPr/>
        </p:nvSpPr>
        <p:spPr>
          <a:xfrm>
            <a:off x="6319599" y="6428065"/>
            <a:ext cx="355402" cy="355402"/>
          </a:xfrm>
          <a:prstGeom prst="roundRect">
            <a:avLst>
              <a:gd name="adj" fmla="val 25726039"/>
            </a:avLst>
          </a:prstGeom>
          <a:noFill/>
          <a:ln w="7620">
            <a:solidFill>
              <a:srgbClr val="FFFFFF"/>
            </a:solidFill>
            <a:prstDash val="solid"/>
          </a:ln>
        </p:spPr>
        <p:txBody>
          <a:bodyPr/>
          <a:lstStyle/>
          <a:p>
            <a:endParaRPr lang="en-IN"/>
          </a:p>
        </p:txBody>
      </p:sp>
      <p:pic>
        <p:nvPicPr>
          <p:cNvPr id="8" name="Image 2" descr="preencoded.png"/>
          <p:cNvPicPr>
            <a:picLocks noChangeAspect="1"/>
          </p:cNvPicPr>
          <p:nvPr/>
        </p:nvPicPr>
        <p:blipFill>
          <a:blip r:embed="rId5"/>
          <a:stretch>
            <a:fillRect/>
          </a:stretch>
        </p:blipFill>
        <p:spPr>
          <a:xfrm>
            <a:off x="6334839" y="6428065"/>
            <a:ext cx="340162" cy="340162"/>
          </a:xfrm>
          <a:prstGeom prst="rect">
            <a:avLst/>
          </a:prstGeom>
        </p:spPr>
      </p:pic>
      <p:sp>
        <p:nvSpPr>
          <p:cNvPr id="9" name="Text 4"/>
          <p:cNvSpPr/>
          <p:nvPr/>
        </p:nvSpPr>
        <p:spPr>
          <a:xfrm>
            <a:off x="6966302" y="6428065"/>
            <a:ext cx="4828477" cy="1695541"/>
          </a:xfrm>
          <a:prstGeom prst="rect">
            <a:avLst/>
          </a:prstGeom>
          <a:noFill/>
          <a:ln/>
        </p:spPr>
        <p:txBody>
          <a:bodyPr wrap="none" rtlCol="0" anchor="t"/>
          <a:lstStyle/>
          <a:p>
            <a:pPr marL="0" indent="0" algn="l">
              <a:lnSpc>
                <a:spcPts val="3062"/>
              </a:lnSpc>
              <a:buNone/>
            </a:pPr>
            <a:r>
              <a:rPr lang="en-US" sz="2187" b="1" dirty="0">
                <a:solidFill>
                  <a:srgbClr val="DCD7E5"/>
                </a:solidFill>
                <a:latin typeface="Heebo" pitchFamily="34" charset="0"/>
                <a:ea typeface="Heebo" pitchFamily="34" charset="-122"/>
                <a:cs typeface="Heebo" pitchFamily="34" charset="-120"/>
              </a:rPr>
              <a:t>John Pradeep Reddy Karri</a:t>
            </a:r>
          </a:p>
          <a:p>
            <a:pPr marL="0" indent="0" algn="l">
              <a:lnSpc>
                <a:spcPts val="3062"/>
              </a:lnSpc>
              <a:buNone/>
            </a:pPr>
            <a:r>
              <a:rPr lang="en-US" sz="2187" b="1" dirty="0">
                <a:solidFill>
                  <a:srgbClr val="DCD7E5"/>
                </a:solidFill>
                <a:latin typeface="Heebo" pitchFamily="34" charset="0"/>
                <a:cs typeface="Heebo" pitchFamily="34" charset="-120"/>
              </a:rPr>
              <a:t>12109211</a:t>
            </a:r>
          </a:p>
          <a:p>
            <a:pPr marL="0" indent="0" algn="l">
              <a:lnSpc>
                <a:spcPts val="3062"/>
              </a:lnSpc>
              <a:buNone/>
            </a:pPr>
            <a:r>
              <a:rPr lang="en-US" sz="2187" b="1" dirty="0">
                <a:solidFill>
                  <a:srgbClr val="DCD7E5"/>
                </a:solidFill>
                <a:latin typeface="Heebo" pitchFamily="34" charset="0"/>
                <a:cs typeface="Heebo" pitchFamily="34" charset="-120"/>
              </a:rPr>
              <a:t>RK21UTA15</a:t>
            </a:r>
          </a:p>
          <a:p>
            <a:pPr marL="0" indent="0" algn="l">
              <a:lnSpc>
                <a:spcPts val="3062"/>
              </a:lnSpc>
              <a:buNone/>
            </a:pPr>
            <a:r>
              <a:rPr lang="en-US" sz="2187" b="1" dirty="0">
                <a:solidFill>
                  <a:srgbClr val="DCD7E5"/>
                </a:solidFill>
                <a:latin typeface="Heebo" pitchFamily="34" charset="0"/>
                <a:cs typeface="Heebo" pitchFamily="34" charset="-120"/>
              </a:rPr>
              <a:t>Submitted to : </a:t>
            </a:r>
            <a:r>
              <a:rPr lang="en-US" sz="2187" b="1" dirty="0" err="1">
                <a:solidFill>
                  <a:srgbClr val="DCD7E5"/>
                </a:solidFill>
                <a:latin typeface="Heebo" pitchFamily="34" charset="0"/>
                <a:cs typeface="Heebo" pitchFamily="34" charset="-120"/>
              </a:rPr>
              <a:t>Shivangini</a:t>
            </a:r>
            <a:r>
              <a:rPr lang="en-US" sz="2187" b="1" dirty="0">
                <a:solidFill>
                  <a:srgbClr val="DCD7E5"/>
                </a:solidFill>
                <a:latin typeface="Heebo" pitchFamily="34" charset="0"/>
                <a:cs typeface="Heebo" pitchFamily="34" charset="-120"/>
              </a:rPr>
              <a:t> Gupta</a:t>
            </a:r>
            <a:endParaRPr lang="en-US" sz="2187" dirty="0"/>
          </a:p>
        </p:txBody>
      </p:sp>
      <p:sp>
        <p:nvSpPr>
          <p:cNvPr id="11" name="TextBox 10">
            <a:extLst>
              <a:ext uri="{FF2B5EF4-FFF2-40B4-BE49-F238E27FC236}">
                <a16:creationId xmlns:a16="http://schemas.microsoft.com/office/drawing/2014/main" id="{AAFB05B2-C9A4-34FA-9BC0-840F7FBFD740}"/>
              </a:ext>
            </a:extLst>
          </p:cNvPr>
          <p:cNvSpPr txBox="1"/>
          <p:nvPr/>
        </p:nvSpPr>
        <p:spPr>
          <a:xfrm>
            <a:off x="6966302" y="5644535"/>
            <a:ext cx="3181308" cy="400110"/>
          </a:xfrm>
          <a:prstGeom prst="rect">
            <a:avLst/>
          </a:prstGeom>
          <a:noFill/>
        </p:spPr>
        <p:txBody>
          <a:bodyPr wrap="square" rtlCol="0">
            <a:spAutoFit/>
          </a:bodyPr>
          <a:lstStyle/>
          <a:p>
            <a:r>
              <a:rPr lang="en-GB" sz="2000" b="1" dirty="0">
                <a:solidFill>
                  <a:schemeClr val="bg1">
                    <a:lumMod val="95000"/>
                  </a:schemeClr>
                </a:solidFill>
              </a:rPr>
              <a:t>INT 353 –EDA Project</a:t>
            </a:r>
            <a:endParaRPr lang="en-IN" sz="2000" b="1" dirty="0">
              <a:solidFill>
                <a:schemeClr val="bg1">
                  <a:lumMod val="9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5BBDB3B-7740-43C6-966C-3AB65942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1"/>
          <p:cNvSpPr/>
          <p:nvPr/>
        </p:nvSpPr>
        <p:spPr>
          <a:xfrm>
            <a:off x="1325880" y="1092517"/>
            <a:ext cx="5421760" cy="1759746"/>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4400" kern="1200" dirty="0">
                <a:solidFill>
                  <a:schemeClr val="bg1"/>
                </a:solidFill>
                <a:latin typeface="+mj-lt"/>
                <a:ea typeface="+mj-ea"/>
                <a:cs typeface="+mj-cs"/>
              </a:rPr>
              <a:t>Correlation Heat</a:t>
            </a:r>
          </a:p>
          <a:p>
            <a:pPr marL="0" indent="0">
              <a:lnSpc>
                <a:spcPct val="90000"/>
              </a:lnSpc>
              <a:spcBef>
                <a:spcPct val="0"/>
              </a:spcBef>
              <a:spcAft>
                <a:spcPts val="600"/>
              </a:spcAft>
            </a:pPr>
            <a:r>
              <a:rPr lang="en-US" sz="4400" kern="1200" dirty="0">
                <a:solidFill>
                  <a:schemeClr val="bg1"/>
                </a:solidFill>
                <a:latin typeface="+mj-lt"/>
                <a:ea typeface="+mj-ea"/>
                <a:cs typeface="+mj-cs"/>
              </a:rPr>
              <a:t> map</a:t>
            </a:r>
          </a:p>
        </p:txBody>
      </p:sp>
      <p:sp>
        <p:nvSpPr>
          <p:cNvPr id="6" name="Text 2"/>
          <p:cNvSpPr/>
          <p:nvPr/>
        </p:nvSpPr>
        <p:spPr>
          <a:xfrm>
            <a:off x="234176" y="2990496"/>
            <a:ext cx="6513464" cy="3619018"/>
          </a:xfrm>
          <a:prstGeom prst="rect">
            <a:avLst/>
          </a:prstGeom>
        </p:spPr>
        <p:txBody>
          <a:bodyPr vert="horz" lIns="91440" tIns="45720" rIns="91440" bIns="45720" rtlCol="0">
            <a:normAutofit/>
          </a:bodyPr>
          <a:lstStyle/>
          <a:p>
            <a:pPr marL="0" indent="-228600">
              <a:lnSpc>
                <a:spcPct val="90000"/>
              </a:lnSpc>
              <a:spcAft>
                <a:spcPts val="600"/>
              </a:spcAft>
              <a:buFont typeface="Arial" panose="020B0604020202020204" pitchFamily="34" charset="0"/>
              <a:buChar char="•"/>
            </a:pPr>
            <a:r>
              <a:rPr lang="en-US" sz="2100" dirty="0">
                <a:solidFill>
                  <a:schemeClr val="bg1"/>
                </a:solidFill>
              </a:rPr>
              <a:t>This heatmap gives almost all the understanding of the correlation between every column in the dataset. From this I came to know that price of the car is dependent more on Engine power and less on the other features.</a:t>
            </a:r>
          </a:p>
        </p:txBody>
      </p:sp>
      <p:sp>
        <p:nvSpPr>
          <p:cNvPr id="16" name="Rectangle 15">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47" y="138231"/>
            <a:ext cx="14327505" cy="7953137"/>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890099"/>
            <a:ext cx="674763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A469B6C-1074-EA55-CAFE-7878EEFCE6C2}"/>
              </a:ext>
            </a:extLst>
          </p:cNvPr>
          <p:cNvPicPr>
            <a:picLocks noChangeAspect="1"/>
          </p:cNvPicPr>
          <p:nvPr/>
        </p:nvPicPr>
        <p:blipFill>
          <a:blip r:embed="rId3"/>
          <a:stretch>
            <a:fillRect/>
          </a:stretch>
        </p:blipFill>
        <p:spPr>
          <a:xfrm>
            <a:off x="6913520" y="1092517"/>
            <a:ext cx="7482704" cy="6995007"/>
          </a:xfrm>
          <a:prstGeom prst="rect">
            <a:avLst/>
          </a:prstGeom>
        </p:spPr>
      </p:pic>
      <p:pic>
        <p:nvPicPr>
          <p:cNvPr id="13" name="Image 0" descr="preencoded.png">
            <a:extLst>
              <a:ext uri="{FF2B5EF4-FFF2-40B4-BE49-F238E27FC236}">
                <a16:creationId xmlns:a16="http://schemas.microsoft.com/office/drawing/2014/main" id="{B4DAD925-93EF-4B17-CEBF-FA95430C3B00}"/>
              </a:ext>
            </a:extLst>
          </p:cNvPr>
          <p:cNvPicPr>
            <a:picLocks noChangeAspect="1"/>
          </p:cNvPicPr>
          <p:nvPr/>
        </p:nvPicPr>
        <p:blipFill rotWithShape="1">
          <a:blip r:embed="rId4"/>
          <a:srcRect t="18193" r="1" b="17090"/>
          <a:stretch/>
        </p:blipFill>
        <p:spPr>
          <a:xfrm>
            <a:off x="234176" y="4328932"/>
            <a:ext cx="6596616" cy="3619015"/>
          </a:xfrm>
          <a:prstGeom prst="rect">
            <a:avLst/>
          </a:prstGeom>
        </p:spPr>
      </p:pic>
    </p:spTree>
    <p:extLst>
      <p:ext uri="{BB962C8B-B14F-4D97-AF65-F5344CB8AC3E}">
        <p14:creationId xmlns:p14="http://schemas.microsoft.com/office/powerpoint/2010/main" val="499190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rotWithShape="1">
          <a:blip r:embed="rId3">
            <a:alphaModFix amt="40000"/>
          </a:blip>
          <a:srcRect l="9711" r="20978"/>
          <a:stretch/>
        </p:blipFill>
        <p:spPr>
          <a:xfrm>
            <a:off x="20" y="10"/>
            <a:ext cx="14630380" cy="8229590"/>
          </a:xfrm>
          <a:prstGeom prst="rect">
            <a:avLst/>
          </a:prstGeom>
        </p:spPr>
      </p:pic>
      <p:sp>
        <p:nvSpPr>
          <p:cNvPr id="5" name="Text 1"/>
          <p:cNvSpPr/>
          <p:nvPr/>
        </p:nvSpPr>
        <p:spPr>
          <a:xfrm>
            <a:off x="1005841" y="438150"/>
            <a:ext cx="6301579" cy="1953163"/>
          </a:xfrm>
          <a:prstGeom prst="rect">
            <a:avLst/>
          </a:prstGeom>
        </p:spPr>
        <p:txBody>
          <a:bodyPr vert="horz" lIns="91440" tIns="45720" rIns="91440" bIns="45720" rtlCol="0" anchor="ctr">
            <a:normAutofit/>
          </a:bodyPr>
          <a:lstStyle/>
          <a:p>
            <a:pPr marL="0" indent="0">
              <a:lnSpc>
                <a:spcPct val="90000"/>
              </a:lnSpc>
              <a:spcBef>
                <a:spcPct val="0"/>
              </a:spcBef>
              <a:spcAft>
                <a:spcPts val="600"/>
              </a:spcAft>
            </a:pPr>
            <a:r>
              <a:rPr lang="en-US" sz="5400" b="1" kern="1200" dirty="0">
                <a:solidFill>
                  <a:srgbClr val="FFFFFF"/>
                </a:solidFill>
                <a:latin typeface="+mj-lt"/>
                <a:ea typeface="+mj-ea"/>
                <a:cs typeface="+mj-cs"/>
              </a:rPr>
              <a:t>Hypothesis Testing</a:t>
            </a:r>
          </a:p>
        </p:txBody>
      </p:sp>
      <p:sp>
        <p:nvSpPr>
          <p:cNvPr id="6" name="Text 2"/>
          <p:cNvSpPr/>
          <p:nvPr/>
        </p:nvSpPr>
        <p:spPr>
          <a:xfrm>
            <a:off x="1005840" y="2663742"/>
            <a:ext cx="5543545" cy="4748613"/>
          </a:xfrm>
          <a:prstGeom prst="rect">
            <a:avLst/>
          </a:prstGeom>
        </p:spPr>
        <p:txBody>
          <a:bodyPr vert="horz" lIns="91440" tIns="45720" rIns="91440" bIns="45720" rtlCol="0">
            <a:normAutofit/>
          </a:bodyPr>
          <a:lstStyle/>
          <a:p>
            <a:pPr marL="0" indent="-228600">
              <a:lnSpc>
                <a:spcPct val="90000"/>
              </a:lnSpc>
              <a:spcAft>
                <a:spcPts val="600"/>
              </a:spcAft>
              <a:buFont typeface="Arial" panose="020B0604020202020204" pitchFamily="34" charset="0"/>
              <a:buChar char="•"/>
            </a:pPr>
            <a:r>
              <a:rPr lang="en-US" sz="2400" dirty="0">
                <a:solidFill>
                  <a:srgbClr val="FFFFFF"/>
                </a:solidFill>
              </a:rPr>
              <a:t>I have two hypothesis and I wanted to test them with all the tests like </a:t>
            </a:r>
            <a:r>
              <a:rPr lang="en-US" sz="2400" dirty="0" err="1">
                <a:solidFill>
                  <a:srgbClr val="FFFFFF"/>
                </a:solidFill>
              </a:rPr>
              <a:t>F,Z,T,Chisquared</a:t>
            </a:r>
            <a:r>
              <a:rPr lang="en-US" sz="2400" dirty="0">
                <a:solidFill>
                  <a:srgbClr val="FFFFFF"/>
                </a:solidFill>
              </a:rPr>
              <a:t> </a:t>
            </a:r>
            <a:r>
              <a:rPr lang="en-US" sz="2400" dirty="0" err="1">
                <a:solidFill>
                  <a:srgbClr val="FFFFFF"/>
                </a:solidFill>
              </a:rPr>
              <a:t>e.t.c</a:t>
            </a:r>
            <a:r>
              <a:rPr lang="en-US" sz="2400" dirty="0">
                <a:solidFill>
                  <a:srgbClr val="FFFFFF"/>
                </a:solidFill>
              </a:rPr>
              <a:t> the two hypothesis are:</a:t>
            </a:r>
          </a:p>
          <a:p>
            <a:pPr marL="0" indent="-228600">
              <a:lnSpc>
                <a:spcPct val="90000"/>
              </a:lnSpc>
              <a:spcAft>
                <a:spcPts val="600"/>
              </a:spcAft>
              <a:buFont typeface="Arial" panose="020B0604020202020204" pitchFamily="34" charset="0"/>
              <a:buChar char="•"/>
            </a:pPr>
            <a:r>
              <a:rPr lang="en-GB" sz="2400" dirty="0">
                <a:solidFill>
                  <a:srgbClr val="FFFFFF"/>
                </a:solidFill>
              </a:rPr>
              <a:t>The average price of diesel cars is significantly different from the average price of petrol cars.</a:t>
            </a:r>
          </a:p>
          <a:p>
            <a:pPr marL="0" indent="-228600">
              <a:lnSpc>
                <a:spcPct val="90000"/>
              </a:lnSpc>
              <a:spcAft>
                <a:spcPts val="600"/>
              </a:spcAft>
              <a:buFont typeface="Arial" panose="020B0604020202020204" pitchFamily="34" charset="0"/>
              <a:buChar char="•"/>
            </a:pPr>
            <a:r>
              <a:rPr lang="en-GB" sz="2400" dirty="0">
                <a:solidFill>
                  <a:srgbClr val="FFFFFF"/>
                </a:solidFill>
              </a:rPr>
              <a:t>There will be a significant difference in the price location wise for the same model of the car</a:t>
            </a:r>
          </a:p>
          <a:p>
            <a:pPr marL="0" indent="-228600">
              <a:lnSpc>
                <a:spcPct val="90000"/>
              </a:lnSpc>
              <a:spcAft>
                <a:spcPts val="600"/>
              </a:spcAft>
              <a:buFont typeface="Arial" panose="020B0604020202020204" pitchFamily="34" charset="0"/>
              <a:buChar char="•"/>
            </a:pPr>
            <a:r>
              <a:rPr lang="en-GB" sz="2400" dirty="0">
                <a:solidFill>
                  <a:srgbClr val="FFFFFF"/>
                </a:solidFill>
              </a:rPr>
              <a:t>After doing all the tests I got to </a:t>
            </a:r>
            <a:r>
              <a:rPr lang="en-GB" sz="2400" dirty="0" err="1">
                <a:solidFill>
                  <a:srgbClr val="FFFFFF"/>
                </a:solidFill>
              </a:rPr>
              <a:t>knw</a:t>
            </a:r>
            <a:r>
              <a:rPr lang="en-GB" sz="2400" dirty="0">
                <a:solidFill>
                  <a:srgbClr val="FFFFFF"/>
                </a:solidFill>
              </a:rPr>
              <a:t> that my first hypothesis is true but the second one not true in all the cases.</a:t>
            </a:r>
            <a:endParaRPr lang="en-US" sz="2400" dirty="0">
              <a:solidFill>
                <a:srgbClr val="FFFFFF"/>
              </a:solidFill>
            </a:endParaRPr>
          </a:p>
        </p:txBody>
      </p:sp>
      <p:pic>
        <p:nvPicPr>
          <p:cNvPr id="4" name="Picture 3">
            <a:extLst>
              <a:ext uri="{FF2B5EF4-FFF2-40B4-BE49-F238E27FC236}">
                <a16:creationId xmlns:a16="http://schemas.microsoft.com/office/drawing/2014/main" id="{4AEC58CE-A5B0-9CE0-E54A-52C518223338}"/>
              </a:ext>
            </a:extLst>
          </p:cNvPr>
          <p:cNvPicPr>
            <a:picLocks noChangeAspect="1"/>
          </p:cNvPicPr>
          <p:nvPr/>
        </p:nvPicPr>
        <p:blipFill>
          <a:blip r:embed="rId4"/>
          <a:stretch>
            <a:fillRect/>
          </a:stretch>
        </p:blipFill>
        <p:spPr>
          <a:xfrm>
            <a:off x="7938205" y="630184"/>
            <a:ext cx="5890770" cy="3177815"/>
          </a:xfrm>
          <a:prstGeom prst="rect">
            <a:avLst/>
          </a:prstGeom>
        </p:spPr>
      </p:pic>
      <p:pic>
        <p:nvPicPr>
          <p:cNvPr id="9" name="Picture 8">
            <a:extLst>
              <a:ext uri="{FF2B5EF4-FFF2-40B4-BE49-F238E27FC236}">
                <a16:creationId xmlns:a16="http://schemas.microsoft.com/office/drawing/2014/main" id="{636B1D0A-4660-AAFF-9691-7EE1B3D159EC}"/>
              </a:ext>
            </a:extLst>
          </p:cNvPr>
          <p:cNvPicPr>
            <a:picLocks noChangeAspect="1"/>
          </p:cNvPicPr>
          <p:nvPr/>
        </p:nvPicPr>
        <p:blipFill>
          <a:blip r:embed="rId5"/>
          <a:stretch>
            <a:fillRect/>
          </a:stretch>
        </p:blipFill>
        <p:spPr>
          <a:xfrm>
            <a:off x="7938205" y="4114801"/>
            <a:ext cx="5890770" cy="3947531"/>
          </a:xfrm>
          <a:prstGeom prst="rect">
            <a:avLst/>
          </a:prstGeom>
        </p:spPr>
      </p:pic>
    </p:spTree>
    <p:extLst>
      <p:ext uri="{BB962C8B-B14F-4D97-AF65-F5344CB8AC3E}">
        <p14:creationId xmlns:p14="http://schemas.microsoft.com/office/powerpoint/2010/main" val="2594071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750570"/>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Key Findings</a:t>
            </a:r>
            <a:endParaRPr lang="en-US" sz="4374" dirty="0"/>
          </a:p>
        </p:txBody>
      </p:sp>
      <p:sp>
        <p:nvSpPr>
          <p:cNvPr id="6" name="Shape 2"/>
          <p:cNvSpPr/>
          <p:nvPr/>
        </p:nvSpPr>
        <p:spPr>
          <a:xfrm>
            <a:off x="4490799" y="1778198"/>
            <a:ext cx="9306401" cy="1752124"/>
          </a:xfrm>
          <a:prstGeom prst="roundRect">
            <a:avLst>
              <a:gd name="adj" fmla="val 5707"/>
            </a:avLst>
          </a:prstGeom>
          <a:solidFill>
            <a:srgbClr val="3C136D"/>
          </a:solidFill>
          <a:ln w="13811">
            <a:solidFill>
              <a:srgbClr val="481782"/>
            </a:solidFill>
            <a:prstDash val="solid"/>
          </a:ln>
        </p:spPr>
        <p:txBody>
          <a:bodyPr/>
          <a:lstStyle/>
          <a:p>
            <a:endParaRPr lang="en-IN"/>
          </a:p>
        </p:txBody>
      </p:sp>
      <p:sp>
        <p:nvSpPr>
          <p:cNvPr id="7" name="Text 3"/>
          <p:cNvSpPr/>
          <p:nvPr/>
        </p:nvSpPr>
        <p:spPr>
          <a:xfrm>
            <a:off x="4726781" y="2014180"/>
            <a:ext cx="358140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Analysis of Car Sales Data</a:t>
            </a:r>
            <a:endParaRPr lang="en-US" sz="2187" dirty="0"/>
          </a:p>
        </p:txBody>
      </p:sp>
      <p:sp>
        <p:nvSpPr>
          <p:cNvPr id="8" name="Text 4"/>
          <p:cNvSpPr/>
          <p:nvPr/>
        </p:nvSpPr>
        <p:spPr>
          <a:xfrm>
            <a:off x="4726781" y="2583537"/>
            <a:ext cx="8834438" cy="710803"/>
          </a:xfrm>
          <a:prstGeom prst="rect">
            <a:avLst/>
          </a:prstGeom>
          <a:noFill/>
          <a:ln/>
        </p:spPr>
        <p:txBody>
          <a:bodyPr wrap="square" rtlCol="0" anchor="t"/>
          <a:lstStyle/>
          <a:p>
            <a:pPr marL="0" indent="0">
              <a:lnSpc>
                <a:spcPts val="2799"/>
              </a:lnSpc>
              <a:buNone/>
            </a:pPr>
            <a:r>
              <a:rPr lang="en-GB" sz="1750" dirty="0">
                <a:solidFill>
                  <a:srgbClr val="DCD7E5"/>
                </a:solidFill>
                <a:latin typeface="Heebo" pitchFamily="34" charset="0"/>
                <a:ea typeface="Heebo" pitchFamily="34" charset="-122"/>
                <a:cs typeface="Heebo" pitchFamily="34" charset="-120"/>
              </a:rPr>
              <a:t>There are significant differences in car prices across different locations. But this is a hypothesis this is true in only soe cases.</a:t>
            </a:r>
            <a:endParaRPr lang="en-US" sz="1750" dirty="0"/>
          </a:p>
        </p:txBody>
      </p:sp>
      <p:sp>
        <p:nvSpPr>
          <p:cNvPr id="9" name="Shape 5"/>
          <p:cNvSpPr/>
          <p:nvPr/>
        </p:nvSpPr>
        <p:spPr>
          <a:xfrm>
            <a:off x="4490799" y="3752493"/>
            <a:ext cx="9306401" cy="1752124"/>
          </a:xfrm>
          <a:prstGeom prst="roundRect">
            <a:avLst>
              <a:gd name="adj" fmla="val 5707"/>
            </a:avLst>
          </a:prstGeom>
          <a:solidFill>
            <a:srgbClr val="3C136D"/>
          </a:solidFill>
          <a:ln w="13811">
            <a:solidFill>
              <a:srgbClr val="481782"/>
            </a:solidFill>
            <a:prstDash val="solid"/>
          </a:ln>
        </p:spPr>
        <p:txBody>
          <a:bodyPr/>
          <a:lstStyle/>
          <a:p>
            <a:endParaRPr lang="en-IN"/>
          </a:p>
        </p:txBody>
      </p:sp>
      <p:sp>
        <p:nvSpPr>
          <p:cNvPr id="10" name="Text 6"/>
          <p:cNvSpPr/>
          <p:nvPr/>
        </p:nvSpPr>
        <p:spPr>
          <a:xfrm>
            <a:off x="4726781" y="3988475"/>
            <a:ext cx="277368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Insights and Trends</a:t>
            </a:r>
            <a:endParaRPr lang="en-US" sz="2187" dirty="0"/>
          </a:p>
        </p:txBody>
      </p:sp>
      <p:sp>
        <p:nvSpPr>
          <p:cNvPr id="11" name="Text 7"/>
          <p:cNvSpPr/>
          <p:nvPr/>
        </p:nvSpPr>
        <p:spPr>
          <a:xfrm>
            <a:off x="4726781" y="4557832"/>
            <a:ext cx="8834438" cy="710803"/>
          </a:xfrm>
          <a:prstGeom prst="rect">
            <a:avLst/>
          </a:prstGeom>
          <a:noFill/>
          <a:ln/>
        </p:spPr>
        <p:txBody>
          <a:bodyPr wrap="square" rtlCol="0" anchor="t"/>
          <a:lstStyle/>
          <a:p>
            <a:pPr marL="0" indent="0">
              <a:lnSpc>
                <a:spcPts val="2799"/>
              </a:lnSpc>
              <a:buNone/>
            </a:pPr>
            <a:r>
              <a:rPr lang="en-US" sz="1750" dirty="0">
                <a:solidFill>
                  <a:schemeClr val="bg1">
                    <a:lumMod val="85000"/>
                  </a:schemeClr>
                </a:solidFill>
              </a:rPr>
              <a:t>Every popular company which is making the budget cars in </a:t>
            </a:r>
            <a:r>
              <a:rPr lang="en-US" sz="1750" dirty="0" err="1">
                <a:solidFill>
                  <a:schemeClr val="bg1">
                    <a:lumMod val="85000"/>
                  </a:schemeClr>
                </a:solidFill>
              </a:rPr>
              <a:t>india</a:t>
            </a:r>
            <a:r>
              <a:rPr lang="en-US" sz="1750" dirty="0">
                <a:solidFill>
                  <a:schemeClr val="bg1">
                    <a:lumMod val="85000"/>
                  </a:schemeClr>
                </a:solidFill>
              </a:rPr>
              <a:t> is having larger sales and also the resale value is also very low. They are focusing more customers at less prices.  </a:t>
            </a:r>
          </a:p>
        </p:txBody>
      </p:sp>
      <p:sp>
        <p:nvSpPr>
          <p:cNvPr id="12" name="Shape 8"/>
          <p:cNvSpPr/>
          <p:nvPr/>
        </p:nvSpPr>
        <p:spPr>
          <a:xfrm>
            <a:off x="4490799" y="5726786"/>
            <a:ext cx="9306401" cy="2157125"/>
          </a:xfrm>
          <a:prstGeom prst="roundRect">
            <a:avLst>
              <a:gd name="adj" fmla="val 5707"/>
            </a:avLst>
          </a:prstGeom>
          <a:solidFill>
            <a:srgbClr val="3C136D"/>
          </a:solidFill>
          <a:ln w="13811">
            <a:solidFill>
              <a:srgbClr val="481782"/>
            </a:solidFill>
            <a:prstDash val="solid"/>
          </a:ln>
        </p:spPr>
        <p:txBody>
          <a:bodyPr/>
          <a:lstStyle/>
          <a:p>
            <a:endParaRPr lang="en-IN"/>
          </a:p>
        </p:txBody>
      </p:sp>
      <p:sp>
        <p:nvSpPr>
          <p:cNvPr id="13" name="Text 9"/>
          <p:cNvSpPr/>
          <p:nvPr/>
        </p:nvSpPr>
        <p:spPr>
          <a:xfrm>
            <a:off x="4726781" y="5962769"/>
            <a:ext cx="266700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Customer Interests</a:t>
            </a:r>
            <a:endParaRPr lang="en-US" sz="2187" dirty="0"/>
          </a:p>
        </p:txBody>
      </p:sp>
      <p:sp>
        <p:nvSpPr>
          <p:cNvPr id="14" name="Text 10"/>
          <p:cNvSpPr/>
          <p:nvPr/>
        </p:nvSpPr>
        <p:spPr>
          <a:xfrm>
            <a:off x="4726780" y="6451402"/>
            <a:ext cx="8834438" cy="10275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Customers are more interested in cars in which engine capacity and pickup is good also they are more fascinated towards 5 seater cars as most of the sales are of this category and there seems to be city people who are working and studying are more interested in finding used cars.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390531"/>
            <a:ext cx="93064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Recommendations For Car Dekho.</a:t>
            </a:r>
            <a:endParaRPr lang="en-US" sz="4374" dirty="0"/>
          </a:p>
        </p:txBody>
      </p:sp>
      <p:sp>
        <p:nvSpPr>
          <p:cNvPr id="6" name="Shape 2"/>
          <p:cNvSpPr/>
          <p:nvPr/>
        </p:nvSpPr>
        <p:spPr>
          <a:xfrm>
            <a:off x="4490799" y="3112532"/>
            <a:ext cx="9306401" cy="1752124"/>
          </a:xfrm>
          <a:prstGeom prst="roundRect">
            <a:avLst>
              <a:gd name="adj" fmla="val 5707"/>
            </a:avLst>
          </a:prstGeom>
          <a:solidFill>
            <a:srgbClr val="3C136D"/>
          </a:solidFill>
          <a:ln w="13811">
            <a:solidFill>
              <a:srgbClr val="481782"/>
            </a:solidFill>
            <a:prstDash val="solid"/>
          </a:ln>
        </p:spPr>
        <p:txBody>
          <a:bodyPr/>
          <a:lstStyle/>
          <a:p>
            <a:endParaRPr lang="en-IN"/>
          </a:p>
        </p:txBody>
      </p:sp>
      <p:sp>
        <p:nvSpPr>
          <p:cNvPr id="8" name="Text 4"/>
          <p:cNvSpPr/>
          <p:nvPr/>
        </p:nvSpPr>
        <p:spPr>
          <a:xfrm>
            <a:off x="4726781" y="3311913"/>
            <a:ext cx="8834438" cy="1316762"/>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Company need to focus more on sales in the metropolitan cities as they have good understanding in the </a:t>
            </a:r>
            <a:r>
              <a:rPr lang="en-US" sz="1750" dirty="0" err="1">
                <a:solidFill>
                  <a:srgbClr val="DCD7E5"/>
                </a:solidFill>
                <a:latin typeface="Heebo" pitchFamily="34" charset="0"/>
                <a:ea typeface="Heebo" pitchFamily="34" charset="-122"/>
                <a:cs typeface="Heebo" pitchFamily="34" charset="-120"/>
              </a:rPr>
              <a:t>delhi</a:t>
            </a:r>
            <a:r>
              <a:rPr lang="en-US" sz="1750" dirty="0">
                <a:solidFill>
                  <a:srgbClr val="DCD7E5"/>
                </a:solidFill>
                <a:latin typeface="Heebo" pitchFamily="34" charset="0"/>
                <a:ea typeface="Heebo" pitchFamily="34" charset="-122"/>
                <a:cs typeface="Heebo" pitchFamily="34" charset="-120"/>
              </a:rPr>
              <a:t> and Mumbai but some of the cities like Hyderabad, </a:t>
            </a:r>
            <a:r>
              <a:rPr lang="en-US" sz="1750" dirty="0" err="1">
                <a:solidFill>
                  <a:srgbClr val="DCD7E5"/>
                </a:solidFill>
                <a:latin typeface="Heebo" pitchFamily="34" charset="0"/>
                <a:ea typeface="Heebo" pitchFamily="34" charset="-122"/>
                <a:cs typeface="Heebo" pitchFamily="34" charset="-120"/>
              </a:rPr>
              <a:t>bengalore</a:t>
            </a:r>
            <a:r>
              <a:rPr lang="en-US" sz="1750" dirty="0">
                <a:solidFill>
                  <a:srgbClr val="DCD7E5"/>
                </a:solidFill>
                <a:latin typeface="Heebo" pitchFamily="34" charset="0"/>
                <a:ea typeface="Heebo" pitchFamily="34" charset="-122"/>
                <a:cs typeface="Heebo" pitchFamily="34" charset="-120"/>
              </a:rPr>
              <a:t> and  Chennai and </a:t>
            </a:r>
            <a:r>
              <a:rPr lang="en-US" sz="1750" dirty="0" err="1">
                <a:solidFill>
                  <a:srgbClr val="DCD7E5"/>
                </a:solidFill>
                <a:latin typeface="Heebo" pitchFamily="34" charset="0"/>
                <a:ea typeface="Heebo" pitchFamily="34" charset="-122"/>
                <a:cs typeface="Heebo" pitchFamily="34" charset="-120"/>
              </a:rPr>
              <a:t>vizag</a:t>
            </a:r>
            <a:r>
              <a:rPr lang="en-US" sz="1750" dirty="0">
                <a:solidFill>
                  <a:srgbClr val="DCD7E5"/>
                </a:solidFill>
                <a:latin typeface="Heebo" pitchFamily="34" charset="0"/>
                <a:ea typeface="Heebo" pitchFamily="34" charset="-122"/>
                <a:cs typeface="Heebo" pitchFamily="34" charset="-120"/>
              </a:rPr>
              <a:t> sales are low.</a:t>
            </a:r>
            <a:endParaRPr lang="en-US" sz="1750" dirty="0"/>
          </a:p>
        </p:txBody>
      </p:sp>
      <p:sp>
        <p:nvSpPr>
          <p:cNvPr id="9" name="Shape 5"/>
          <p:cNvSpPr/>
          <p:nvPr/>
        </p:nvSpPr>
        <p:spPr>
          <a:xfrm>
            <a:off x="4490799" y="5086825"/>
            <a:ext cx="9306401" cy="2135777"/>
          </a:xfrm>
          <a:prstGeom prst="roundRect">
            <a:avLst>
              <a:gd name="adj" fmla="val 5707"/>
            </a:avLst>
          </a:prstGeom>
          <a:solidFill>
            <a:srgbClr val="3C136D"/>
          </a:solidFill>
          <a:ln w="13811">
            <a:solidFill>
              <a:srgbClr val="481782"/>
            </a:solidFill>
            <a:prstDash val="solid"/>
          </a:ln>
        </p:spPr>
        <p:txBody>
          <a:bodyPr/>
          <a:lstStyle/>
          <a:p>
            <a:endParaRPr lang="en-IN"/>
          </a:p>
        </p:txBody>
      </p:sp>
      <p:sp>
        <p:nvSpPr>
          <p:cNvPr id="10" name="Text 6"/>
          <p:cNvSpPr/>
          <p:nvPr/>
        </p:nvSpPr>
        <p:spPr>
          <a:xfrm>
            <a:off x="4726781" y="5322807"/>
            <a:ext cx="8834438" cy="1089143"/>
          </a:xfrm>
          <a:prstGeom prst="rect">
            <a:avLst/>
          </a:prstGeom>
          <a:noFill/>
          <a:ln/>
        </p:spPr>
        <p:txBody>
          <a:bodyPr wrap="none" rtlCol="0" anchor="t"/>
          <a:lstStyle/>
          <a:p>
            <a:pPr marL="0" indent="0">
              <a:lnSpc>
                <a:spcPts val="2734"/>
              </a:lnSpc>
              <a:buNone/>
            </a:pPr>
            <a:r>
              <a:rPr lang="en-US" dirty="0">
                <a:solidFill>
                  <a:srgbClr val="DCD7E5"/>
                </a:solidFill>
                <a:latin typeface="Montserrat" pitchFamily="34" charset="0"/>
                <a:ea typeface="Montserrat" pitchFamily="34" charset="-122"/>
                <a:cs typeface="Montserrat" pitchFamily="34" charset="-120"/>
              </a:rPr>
              <a:t>Need to focus more on engine specifications of the cars as every customer</a:t>
            </a:r>
          </a:p>
          <a:p>
            <a:pPr marL="0" indent="0">
              <a:lnSpc>
                <a:spcPts val="2734"/>
              </a:lnSpc>
              <a:buNone/>
            </a:pPr>
            <a:r>
              <a:rPr lang="en-US" dirty="0">
                <a:solidFill>
                  <a:srgbClr val="DCD7E5"/>
                </a:solidFill>
                <a:latin typeface="Montserrat" pitchFamily="34" charset="0"/>
                <a:ea typeface="Montserrat" pitchFamily="34" charset="-122"/>
                <a:cs typeface="Montserrat" pitchFamily="34" charset="-120"/>
              </a:rPr>
              <a:t> looks at the  pickup of the car first. It contributes more on the resale price </a:t>
            </a:r>
            <a:endParaRPr lang="en-US" dirty="0"/>
          </a:p>
        </p:txBody>
      </p:sp>
      <p:sp>
        <p:nvSpPr>
          <p:cNvPr id="11" name="Text 7"/>
          <p:cNvSpPr/>
          <p:nvPr/>
        </p:nvSpPr>
        <p:spPr>
          <a:xfrm>
            <a:off x="4726781" y="5892165"/>
            <a:ext cx="8834438" cy="710803"/>
          </a:xfrm>
          <a:prstGeom prst="rect">
            <a:avLst/>
          </a:prstGeom>
          <a:noFill/>
          <a:ln/>
        </p:spPr>
        <p:txBody>
          <a:bodyPr wrap="square" rtlCol="0" anchor="t"/>
          <a:lstStyle/>
          <a:p>
            <a:pPr marL="0" indent="0">
              <a:lnSpc>
                <a:spcPts val="2799"/>
              </a:lnSpc>
              <a:buNone/>
            </a:pP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rotWithShape="1">
          <a:blip r:embed="rId3">
            <a:alphaModFix amt="40000"/>
          </a:blip>
          <a:srcRect l="9711" r="20978"/>
          <a:stretch/>
        </p:blipFill>
        <p:spPr>
          <a:xfrm>
            <a:off x="20" y="10"/>
            <a:ext cx="10140360" cy="8229590"/>
          </a:xfrm>
          <a:prstGeom prst="rect">
            <a:avLst/>
          </a:prstGeom>
        </p:spPr>
      </p:pic>
      <p:sp>
        <p:nvSpPr>
          <p:cNvPr id="4" name="Text 1"/>
          <p:cNvSpPr/>
          <p:nvPr/>
        </p:nvSpPr>
        <p:spPr>
          <a:xfrm>
            <a:off x="1005841" y="438150"/>
            <a:ext cx="6301579" cy="1953163"/>
          </a:xfrm>
          <a:prstGeom prst="rect">
            <a:avLst/>
          </a:prstGeom>
        </p:spPr>
        <p:txBody>
          <a:bodyPr vert="horz" lIns="91440" tIns="45720" rIns="91440" bIns="45720" rtlCol="0" anchor="ctr">
            <a:normAutofit/>
          </a:bodyPr>
          <a:lstStyle/>
          <a:p>
            <a:pPr marL="0" indent="0">
              <a:lnSpc>
                <a:spcPct val="90000"/>
              </a:lnSpc>
              <a:spcBef>
                <a:spcPct val="0"/>
              </a:spcBef>
              <a:spcAft>
                <a:spcPts val="600"/>
              </a:spcAft>
            </a:pPr>
            <a:r>
              <a:rPr lang="en-US" sz="4400" kern="1200">
                <a:solidFill>
                  <a:srgbClr val="FFFFFF"/>
                </a:solidFill>
                <a:latin typeface="+mj-lt"/>
                <a:ea typeface="+mj-ea"/>
                <a:cs typeface="+mj-cs"/>
              </a:rPr>
              <a:t>Future Scope of the project:</a:t>
            </a:r>
          </a:p>
        </p:txBody>
      </p:sp>
      <p:sp>
        <p:nvSpPr>
          <p:cNvPr id="5" name="Text 2"/>
          <p:cNvSpPr/>
          <p:nvPr/>
        </p:nvSpPr>
        <p:spPr>
          <a:xfrm>
            <a:off x="1005840" y="2663742"/>
            <a:ext cx="5543545" cy="4748613"/>
          </a:xfrm>
          <a:prstGeom prst="rect">
            <a:avLst/>
          </a:prstGeom>
        </p:spPr>
        <p:txBody>
          <a:bodyPr vert="horz" lIns="91440" tIns="45720" rIns="91440" bIns="45720" rtlCol="0">
            <a:normAutofit/>
          </a:bodyPr>
          <a:lstStyle/>
          <a:p>
            <a:pPr marL="0" indent="-228600">
              <a:lnSpc>
                <a:spcPct val="90000"/>
              </a:lnSpc>
              <a:spcAft>
                <a:spcPts val="600"/>
              </a:spcAft>
              <a:buFont typeface="Arial" panose="020B0604020202020204" pitchFamily="34" charset="0"/>
              <a:buChar char="•"/>
            </a:pPr>
            <a:r>
              <a:rPr lang="en-US" sz="2400" dirty="0">
                <a:solidFill>
                  <a:srgbClr val="FFFFFF"/>
                </a:solidFill>
              </a:rPr>
              <a:t>In order to continue improving the car sales process, there are several avenues for future research and analysis. These could include examining the impact of different marketing strategies, studying customer satisfaction levels over time, or analyzing the performance of specific car models. </a:t>
            </a:r>
          </a:p>
          <a:p>
            <a:pPr marL="0" indent="-228600">
              <a:lnSpc>
                <a:spcPct val="90000"/>
              </a:lnSpc>
              <a:spcAft>
                <a:spcPts val="600"/>
              </a:spcAft>
              <a:buFont typeface="Arial" panose="020B0604020202020204" pitchFamily="34" charset="0"/>
              <a:buChar char="•"/>
            </a:pPr>
            <a:r>
              <a:rPr lang="en-US" sz="2400" dirty="0">
                <a:solidFill>
                  <a:srgbClr val="FFFFFF"/>
                </a:solidFill>
              </a:rPr>
              <a:t>Also considering this analysis we can deploy a Machine model to predict the car prices of the cars also using NLP and deep learning we can deploy a model which  predicts the price of the car by uploading it’s images.</a:t>
            </a:r>
          </a:p>
        </p:txBody>
      </p:sp>
      <p:pic>
        <p:nvPicPr>
          <p:cNvPr id="8" name="Image 3" descr="preencoded.png"/>
          <p:cNvPicPr>
            <a:picLocks noChangeAspect="1"/>
          </p:cNvPicPr>
          <p:nvPr/>
        </p:nvPicPr>
        <p:blipFill rotWithShape="1">
          <a:blip r:embed="rId4"/>
          <a:srcRect l="26196" r="24896"/>
          <a:stretch/>
        </p:blipFill>
        <p:spPr>
          <a:xfrm>
            <a:off x="7471196" y="10"/>
            <a:ext cx="7155342" cy="82295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rotWithShape="1">
          <a:blip r:embed="rId3"/>
          <a:srcRect t="9091" r="9092" b="1"/>
          <a:stretch/>
        </p:blipFill>
        <p:spPr>
          <a:xfrm>
            <a:off x="0" y="0"/>
            <a:ext cx="14630400" cy="8229600"/>
          </a:xfrm>
          <a:prstGeom prst="rect">
            <a:avLst/>
          </a:prstGeom>
        </p:spPr>
      </p:pic>
      <p:sp>
        <p:nvSpPr>
          <p:cNvPr id="20" name="Rectangle 1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59838" y="-1829413"/>
            <a:ext cx="5510724" cy="146304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2091EF3-DC4F-7B04-3FD1-0C6127ACF6EC}"/>
              </a:ext>
            </a:extLst>
          </p:cNvPr>
          <p:cNvSpPr/>
          <p:nvPr/>
        </p:nvSpPr>
        <p:spPr>
          <a:xfrm>
            <a:off x="485463" y="3710313"/>
            <a:ext cx="10894275" cy="286512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900" b="1" cap="none" spc="0"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mj-lt"/>
                <a:ea typeface="+mj-ea"/>
                <a:cs typeface="+mj-cs"/>
              </a:rPr>
              <a:t>Thank You</a:t>
            </a:r>
          </a:p>
        </p:txBody>
      </p:sp>
      <p:sp>
        <p:nvSpPr>
          <p:cNvPr id="22" name="Rectangle: Rounded Corners 2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90046"/>
            <a:ext cx="11743076" cy="82296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a:p>
        </p:txBody>
      </p:sp>
      <p:sp>
        <p:nvSpPr>
          <p:cNvPr id="5" name="Text 1"/>
          <p:cNvSpPr/>
          <p:nvPr/>
        </p:nvSpPr>
        <p:spPr>
          <a:xfrm>
            <a:off x="264486" y="1907379"/>
            <a:ext cx="7652879" cy="694373"/>
          </a:xfrm>
          <a:prstGeom prst="rect">
            <a:avLst/>
          </a:prstGeom>
          <a:noFill/>
          <a:ln/>
        </p:spPr>
        <p:txBody>
          <a:bodyPr wrap="none" rtlCol="0" anchor="t"/>
          <a:lstStyle/>
          <a:p>
            <a:pPr marL="0" indent="0">
              <a:lnSpc>
                <a:spcPts val="5468"/>
              </a:lnSpc>
              <a:buNone/>
            </a:pPr>
            <a:r>
              <a:rPr lang="en-US" sz="6000" dirty="0">
                <a:solidFill>
                  <a:srgbClr val="F2F0F4"/>
                </a:solidFill>
                <a:latin typeface="Montserrat" pitchFamily="34" charset="0"/>
              </a:rPr>
              <a:t>Problem Statement</a:t>
            </a:r>
            <a:endParaRPr lang="en-US" sz="6000" dirty="0"/>
          </a:p>
        </p:txBody>
      </p:sp>
      <p:sp>
        <p:nvSpPr>
          <p:cNvPr id="6" name="Text 2"/>
          <p:cNvSpPr/>
          <p:nvPr/>
        </p:nvSpPr>
        <p:spPr>
          <a:xfrm>
            <a:off x="487511" y="3988795"/>
            <a:ext cx="6827689" cy="1703901"/>
          </a:xfrm>
          <a:prstGeom prst="rect">
            <a:avLst/>
          </a:prstGeom>
          <a:noFill/>
          <a:ln/>
        </p:spPr>
        <p:txBody>
          <a:bodyPr wrap="square" rtlCol="0" anchor="t"/>
          <a:lstStyle/>
          <a:p>
            <a:pPr marL="0" indent="0">
              <a:lnSpc>
                <a:spcPts val="2799"/>
              </a:lnSpc>
              <a:buNone/>
            </a:pPr>
            <a:r>
              <a:rPr lang="en-US" sz="2000" dirty="0">
                <a:solidFill>
                  <a:srgbClr val="DCD7E5"/>
                </a:solidFill>
                <a:latin typeface="Heebo" pitchFamily="34" charset="0"/>
                <a:cs typeface="Heebo" pitchFamily="34" charset="-120"/>
              </a:rPr>
              <a:t>To Find Insights and Analyze the trends from the data of car sales of    CAR DEKHO  company and give solutions to improve their Business.</a:t>
            </a:r>
            <a:endParaRPr lang="en-US" sz="2000" dirty="0"/>
          </a:p>
        </p:txBody>
      </p:sp>
      <p:pic>
        <p:nvPicPr>
          <p:cNvPr id="10" name="Picture 9" descr="A group of people standing in front of cars&#10;&#10;Description automatically generated">
            <a:extLst>
              <a:ext uri="{FF2B5EF4-FFF2-40B4-BE49-F238E27FC236}">
                <a16:creationId xmlns:a16="http://schemas.microsoft.com/office/drawing/2014/main" id="{C855A167-441D-2681-1B0D-5DFA7972B591}"/>
              </a:ext>
            </a:extLst>
          </p:cNvPr>
          <p:cNvPicPr>
            <a:picLocks noChangeAspect="1"/>
          </p:cNvPicPr>
          <p:nvPr/>
        </p:nvPicPr>
        <p:blipFill>
          <a:blip r:embed="rId4"/>
          <a:stretch>
            <a:fillRect/>
          </a:stretch>
        </p:blipFill>
        <p:spPr>
          <a:xfrm>
            <a:off x="8307659" y="529683"/>
            <a:ext cx="6322741" cy="717023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a:p>
        </p:txBody>
      </p:sp>
      <p:sp>
        <p:nvSpPr>
          <p:cNvPr id="5" name="Text 1"/>
          <p:cNvSpPr/>
          <p:nvPr/>
        </p:nvSpPr>
        <p:spPr>
          <a:xfrm>
            <a:off x="743989" y="814039"/>
            <a:ext cx="5486400" cy="815320"/>
          </a:xfrm>
          <a:prstGeom prst="rect">
            <a:avLst/>
          </a:prstGeom>
          <a:noFill/>
          <a:ln/>
        </p:spPr>
        <p:txBody>
          <a:bodyPr wrap="none" rtlCol="0" anchor="t"/>
          <a:lstStyle/>
          <a:p>
            <a:pPr marL="0" indent="0">
              <a:lnSpc>
                <a:spcPts val="5468"/>
              </a:lnSpc>
              <a:buNone/>
            </a:pPr>
            <a:r>
              <a:rPr lang="en-US" sz="5400" dirty="0">
                <a:solidFill>
                  <a:srgbClr val="F2F0F4"/>
                </a:solidFill>
                <a:latin typeface="Montserrat" pitchFamily="34" charset="0"/>
                <a:ea typeface="Montserrat" pitchFamily="34" charset="-122"/>
                <a:cs typeface="Montserrat" pitchFamily="34" charset="-120"/>
              </a:rPr>
              <a:t>Data Collection</a:t>
            </a:r>
            <a:endParaRPr lang="en-US" sz="5400" dirty="0"/>
          </a:p>
        </p:txBody>
      </p:sp>
      <p:sp>
        <p:nvSpPr>
          <p:cNvPr id="6" name="Text 2"/>
          <p:cNvSpPr/>
          <p:nvPr/>
        </p:nvSpPr>
        <p:spPr>
          <a:xfrm>
            <a:off x="841134" y="2035552"/>
            <a:ext cx="7477601" cy="160276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cs typeface="Heebo" pitchFamily="34" charset="-120"/>
              </a:rPr>
              <a:t>Collected data from Kaggle and imported it into </a:t>
            </a:r>
            <a:r>
              <a:rPr lang="en-US" sz="1750" dirty="0" err="1">
                <a:solidFill>
                  <a:srgbClr val="DCD7E5"/>
                </a:solidFill>
                <a:latin typeface="Heebo" pitchFamily="34" charset="0"/>
                <a:cs typeface="Heebo" pitchFamily="34" charset="-120"/>
              </a:rPr>
              <a:t>jupyter</a:t>
            </a:r>
            <a:r>
              <a:rPr lang="en-US" sz="1750" dirty="0">
                <a:solidFill>
                  <a:srgbClr val="DCD7E5"/>
                </a:solidFill>
                <a:latin typeface="Heebo" pitchFamily="34" charset="0"/>
                <a:cs typeface="Heebo" pitchFamily="34" charset="-120"/>
              </a:rPr>
              <a:t> notebook and </a:t>
            </a:r>
            <a:r>
              <a:rPr lang="en-US" sz="1750" dirty="0" err="1">
                <a:solidFill>
                  <a:srgbClr val="DCD7E5"/>
                </a:solidFill>
                <a:latin typeface="Heebo" pitchFamily="34" charset="0"/>
                <a:cs typeface="Heebo" pitchFamily="34" charset="-120"/>
              </a:rPr>
              <a:t>coverted</a:t>
            </a:r>
            <a:r>
              <a:rPr lang="en-US" sz="1750" dirty="0">
                <a:solidFill>
                  <a:srgbClr val="DCD7E5"/>
                </a:solidFill>
                <a:latin typeface="Heebo" pitchFamily="34" charset="0"/>
                <a:cs typeface="Heebo" pitchFamily="34" charset="-120"/>
              </a:rPr>
              <a:t> into a data frame to </a:t>
            </a:r>
            <a:r>
              <a:rPr lang="en-US" sz="1750" dirty="0" err="1">
                <a:solidFill>
                  <a:srgbClr val="DCD7E5"/>
                </a:solidFill>
                <a:latin typeface="Heebo" pitchFamily="34" charset="0"/>
                <a:cs typeface="Heebo" pitchFamily="34" charset="-120"/>
              </a:rPr>
              <a:t>furthur</a:t>
            </a:r>
            <a:r>
              <a:rPr lang="en-US" sz="1750" dirty="0">
                <a:solidFill>
                  <a:srgbClr val="DCD7E5"/>
                </a:solidFill>
                <a:latin typeface="Heebo" pitchFamily="34" charset="0"/>
                <a:cs typeface="Heebo" pitchFamily="34" charset="-120"/>
              </a:rPr>
              <a:t> processing and draw insights from the data.</a:t>
            </a:r>
          </a:p>
          <a:p>
            <a:pPr marL="0" indent="0">
              <a:lnSpc>
                <a:spcPts val="2799"/>
              </a:lnSpc>
              <a:buNone/>
            </a:pPr>
            <a:r>
              <a:rPr lang="en-US" sz="1750" dirty="0">
                <a:solidFill>
                  <a:schemeClr val="bg1"/>
                </a:solidFill>
              </a:rPr>
              <a:t>https://www.kaggle.com/datasets/nehalbirla/vehicle-dataset-from-cardekho</a:t>
            </a:r>
          </a:p>
        </p:txBody>
      </p:sp>
      <p:pic>
        <p:nvPicPr>
          <p:cNvPr id="11" name="Picture 10">
            <a:extLst>
              <a:ext uri="{FF2B5EF4-FFF2-40B4-BE49-F238E27FC236}">
                <a16:creationId xmlns:a16="http://schemas.microsoft.com/office/drawing/2014/main" id="{8AFBEEF1-87C7-1DB6-EB60-B3EE77D8354F}"/>
              </a:ext>
            </a:extLst>
          </p:cNvPr>
          <p:cNvPicPr>
            <a:picLocks noChangeAspect="1"/>
          </p:cNvPicPr>
          <p:nvPr/>
        </p:nvPicPr>
        <p:blipFill>
          <a:blip r:embed="rId4"/>
          <a:stretch>
            <a:fillRect/>
          </a:stretch>
        </p:blipFill>
        <p:spPr>
          <a:xfrm>
            <a:off x="1658389" y="5247775"/>
            <a:ext cx="7430144" cy="2123181"/>
          </a:xfrm>
          <a:prstGeom prst="rect">
            <a:avLst/>
          </a:prstGeom>
        </p:spPr>
      </p:pic>
      <p:pic>
        <p:nvPicPr>
          <p:cNvPr id="13" name="Picture 12" descr="A close-up of a wooden surface&#10;&#10;Description automatically generated">
            <a:extLst>
              <a:ext uri="{FF2B5EF4-FFF2-40B4-BE49-F238E27FC236}">
                <a16:creationId xmlns:a16="http://schemas.microsoft.com/office/drawing/2014/main" id="{05371DDB-D973-DD52-574E-1082AA691EB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159868" y="814039"/>
            <a:ext cx="5486401" cy="6556917"/>
          </a:xfrm>
          <a:prstGeom prst="rect">
            <a:avLst/>
          </a:prstGeom>
        </p:spPr>
      </p:pic>
      <p:sp>
        <p:nvSpPr>
          <p:cNvPr id="14" name="TextBox 13">
            <a:extLst>
              <a:ext uri="{FF2B5EF4-FFF2-40B4-BE49-F238E27FC236}">
                <a16:creationId xmlns:a16="http://schemas.microsoft.com/office/drawing/2014/main" id="{FCA2A25A-F6F5-BA36-508D-EF00DDB2BE74}"/>
              </a:ext>
            </a:extLst>
          </p:cNvPr>
          <p:cNvSpPr txBox="1"/>
          <p:nvPr/>
        </p:nvSpPr>
        <p:spPr>
          <a:xfrm>
            <a:off x="9159868" y="6620465"/>
            <a:ext cx="5486401" cy="230832"/>
          </a:xfrm>
          <a:prstGeom prst="rect">
            <a:avLst/>
          </a:prstGeom>
          <a:noFill/>
        </p:spPr>
        <p:txBody>
          <a:bodyPr wrap="square" rtlCol="0">
            <a:spAutoFit/>
          </a:bodyPr>
          <a:lstStyle/>
          <a:p>
            <a:r>
              <a:rPr lang="en-IN" sz="900">
                <a:hlinkClick r:id="rId6" tooltip="http://www.learningahoy.com/2018/01/data-collection-in-ecse.html"/>
              </a:rPr>
              <a:t>This Photo</a:t>
            </a:r>
            <a:r>
              <a:rPr lang="en-IN" sz="900"/>
              <a:t> by Unknown Author is licensed under </a:t>
            </a:r>
            <a:r>
              <a:rPr lang="en-IN" sz="900">
                <a:hlinkClick r:id="rId7" tooltip="https://creativecommons.org/licenses/by-nc-sa/3.0/"/>
              </a:rPr>
              <a:t>CC BY-SA-NC</a:t>
            </a:r>
            <a:endParaRPr lang="en-IN" sz="90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172"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a:p>
        </p:txBody>
      </p:sp>
      <p:sp>
        <p:nvSpPr>
          <p:cNvPr id="5" name="Text 1"/>
          <p:cNvSpPr/>
          <p:nvPr/>
        </p:nvSpPr>
        <p:spPr>
          <a:xfrm>
            <a:off x="654779" y="285458"/>
            <a:ext cx="5322276" cy="2110923"/>
          </a:xfrm>
          <a:prstGeom prst="rect">
            <a:avLst/>
          </a:prstGeom>
          <a:noFill/>
          <a:ln/>
        </p:spPr>
        <p:txBody>
          <a:bodyPr wrap="square" rtlCol="0" anchor="t"/>
          <a:lstStyle/>
          <a:p>
            <a:pPr marL="0" indent="0">
              <a:lnSpc>
                <a:spcPts val="5468"/>
              </a:lnSpc>
              <a:buNone/>
            </a:pPr>
            <a:r>
              <a:rPr lang="en-US" sz="5400" dirty="0">
                <a:solidFill>
                  <a:srgbClr val="F2F0F4"/>
                </a:solidFill>
                <a:latin typeface="Montserrat" pitchFamily="34" charset="0"/>
                <a:ea typeface="Montserrat" pitchFamily="34" charset="-122"/>
                <a:cs typeface="Montserrat" pitchFamily="34" charset="-120"/>
              </a:rPr>
              <a:t>Data Cleaning and Preprocessing</a:t>
            </a:r>
            <a:endParaRPr lang="en-US" sz="5400" dirty="0"/>
          </a:p>
        </p:txBody>
      </p:sp>
      <p:sp>
        <p:nvSpPr>
          <p:cNvPr id="6" name="Text 2"/>
          <p:cNvSpPr/>
          <p:nvPr/>
        </p:nvSpPr>
        <p:spPr>
          <a:xfrm>
            <a:off x="6319599" y="969976"/>
            <a:ext cx="7477601" cy="150889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cs typeface="Heebo" pitchFamily="34" charset="-120"/>
              </a:rPr>
              <a:t>The dataset has a lot of missing values and the rows and columns are not in correct format that they should be there. Some missing values like fuel tank capacity is repetitious </a:t>
            </a:r>
            <a:r>
              <a:rPr lang="en-US" sz="1750" dirty="0" err="1">
                <a:solidFill>
                  <a:srgbClr val="DCD7E5"/>
                </a:solidFill>
                <a:latin typeface="Heebo" pitchFamily="34" charset="0"/>
                <a:cs typeface="Heebo" pitchFamily="34" charset="-120"/>
              </a:rPr>
              <a:t>fro</a:t>
            </a:r>
            <a:r>
              <a:rPr lang="en-US" sz="1750" dirty="0">
                <a:solidFill>
                  <a:srgbClr val="DCD7E5"/>
                </a:solidFill>
                <a:latin typeface="Heebo" pitchFamily="34" charset="0"/>
                <a:cs typeface="Heebo" pitchFamily="34" charset="-120"/>
              </a:rPr>
              <a:t> specific models so I have to fill them from internet.</a:t>
            </a:r>
            <a:endParaRPr lang="en-US" sz="1750" dirty="0"/>
          </a:p>
        </p:txBody>
      </p:sp>
      <p:pic>
        <p:nvPicPr>
          <p:cNvPr id="9" name="Picture 8">
            <a:extLst>
              <a:ext uri="{FF2B5EF4-FFF2-40B4-BE49-F238E27FC236}">
                <a16:creationId xmlns:a16="http://schemas.microsoft.com/office/drawing/2014/main" id="{3F327C63-B345-4FC6-C314-CAF21DA4F9AE}"/>
              </a:ext>
            </a:extLst>
          </p:cNvPr>
          <p:cNvPicPr>
            <a:picLocks noChangeAspect="1"/>
          </p:cNvPicPr>
          <p:nvPr/>
        </p:nvPicPr>
        <p:blipFill>
          <a:blip r:embed="rId4"/>
          <a:stretch>
            <a:fillRect/>
          </a:stretch>
        </p:blipFill>
        <p:spPr>
          <a:xfrm>
            <a:off x="76172" y="3366358"/>
            <a:ext cx="6759526" cy="2036816"/>
          </a:xfrm>
          <a:prstGeom prst="rect">
            <a:avLst/>
          </a:prstGeom>
        </p:spPr>
      </p:pic>
      <p:pic>
        <p:nvPicPr>
          <p:cNvPr id="11" name="Picture 10">
            <a:extLst>
              <a:ext uri="{FF2B5EF4-FFF2-40B4-BE49-F238E27FC236}">
                <a16:creationId xmlns:a16="http://schemas.microsoft.com/office/drawing/2014/main" id="{9539260F-4B79-30A5-F60C-8D28245EE10A}"/>
              </a:ext>
            </a:extLst>
          </p:cNvPr>
          <p:cNvPicPr>
            <a:picLocks noChangeAspect="1"/>
          </p:cNvPicPr>
          <p:nvPr/>
        </p:nvPicPr>
        <p:blipFill>
          <a:blip r:embed="rId5"/>
          <a:stretch>
            <a:fillRect/>
          </a:stretch>
        </p:blipFill>
        <p:spPr>
          <a:xfrm>
            <a:off x="147339" y="5551692"/>
            <a:ext cx="6688359" cy="2110923"/>
          </a:xfrm>
          <a:prstGeom prst="rect">
            <a:avLst/>
          </a:prstGeom>
        </p:spPr>
      </p:pic>
      <p:pic>
        <p:nvPicPr>
          <p:cNvPr id="13" name="Picture 12">
            <a:extLst>
              <a:ext uri="{FF2B5EF4-FFF2-40B4-BE49-F238E27FC236}">
                <a16:creationId xmlns:a16="http://schemas.microsoft.com/office/drawing/2014/main" id="{232ECDCD-E095-5FBB-924E-192ED4CDF1B6}"/>
              </a:ext>
            </a:extLst>
          </p:cNvPr>
          <p:cNvPicPr>
            <a:picLocks noChangeAspect="1"/>
          </p:cNvPicPr>
          <p:nvPr/>
        </p:nvPicPr>
        <p:blipFill>
          <a:blip r:embed="rId6"/>
          <a:stretch>
            <a:fillRect/>
          </a:stretch>
        </p:blipFill>
        <p:spPr>
          <a:xfrm>
            <a:off x="7036609" y="3348844"/>
            <a:ext cx="7324965" cy="2054330"/>
          </a:xfrm>
          <a:prstGeom prst="rect">
            <a:avLst/>
          </a:prstGeom>
        </p:spPr>
      </p:pic>
      <p:pic>
        <p:nvPicPr>
          <p:cNvPr id="15" name="Picture 14">
            <a:extLst>
              <a:ext uri="{FF2B5EF4-FFF2-40B4-BE49-F238E27FC236}">
                <a16:creationId xmlns:a16="http://schemas.microsoft.com/office/drawing/2014/main" id="{3D4E8D03-7F1C-4F29-8092-A0BEC9CDAEE7}"/>
              </a:ext>
            </a:extLst>
          </p:cNvPr>
          <p:cNvPicPr>
            <a:picLocks noChangeAspect="1"/>
          </p:cNvPicPr>
          <p:nvPr/>
        </p:nvPicPr>
        <p:blipFill>
          <a:blip r:embed="rId7"/>
          <a:stretch>
            <a:fillRect/>
          </a:stretch>
        </p:blipFill>
        <p:spPr>
          <a:xfrm>
            <a:off x="7036609" y="5551691"/>
            <a:ext cx="7324965" cy="21109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rotWithShape="1">
          <a:blip r:embed="rId3">
            <a:alphaModFix amt="40000"/>
          </a:blip>
          <a:srcRect l="9711" r="20978"/>
          <a:stretch/>
        </p:blipFill>
        <p:spPr>
          <a:xfrm>
            <a:off x="20" y="10"/>
            <a:ext cx="10140360" cy="8229590"/>
          </a:xfrm>
          <a:prstGeom prst="rect">
            <a:avLst/>
          </a:prstGeom>
        </p:spPr>
      </p:pic>
      <p:sp>
        <p:nvSpPr>
          <p:cNvPr id="5" name="Text 1"/>
          <p:cNvSpPr/>
          <p:nvPr/>
        </p:nvSpPr>
        <p:spPr>
          <a:xfrm>
            <a:off x="1005841" y="438150"/>
            <a:ext cx="6301579" cy="1953163"/>
          </a:xfrm>
          <a:prstGeom prst="rect">
            <a:avLst/>
          </a:prstGeom>
        </p:spPr>
        <p:txBody>
          <a:bodyPr vert="horz" lIns="91440" tIns="45720" rIns="91440" bIns="45720" rtlCol="0" anchor="ctr">
            <a:normAutofit/>
          </a:bodyPr>
          <a:lstStyle/>
          <a:p>
            <a:pPr marL="0" indent="0">
              <a:lnSpc>
                <a:spcPct val="90000"/>
              </a:lnSpc>
              <a:spcBef>
                <a:spcPct val="0"/>
              </a:spcBef>
              <a:spcAft>
                <a:spcPts val="600"/>
              </a:spcAft>
            </a:pPr>
            <a:r>
              <a:rPr lang="en-US" sz="4400" kern="1200">
                <a:solidFill>
                  <a:srgbClr val="FFFFFF"/>
                </a:solidFill>
                <a:latin typeface="+mj-lt"/>
                <a:ea typeface="+mj-ea"/>
                <a:cs typeface="+mj-cs"/>
              </a:rPr>
              <a:t>Treating NULL </a:t>
            </a:r>
          </a:p>
          <a:p>
            <a:pPr marL="0" indent="0">
              <a:lnSpc>
                <a:spcPct val="90000"/>
              </a:lnSpc>
              <a:spcBef>
                <a:spcPct val="0"/>
              </a:spcBef>
              <a:spcAft>
                <a:spcPts val="600"/>
              </a:spcAft>
            </a:pPr>
            <a:r>
              <a:rPr lang="en-US" sz="4400" kern="1200">
                <a:solidFill>
                  <a:srgbClr val="FFFFFF"/>
                </a:solidFill>
                <a:latin typeface="+mj-lt"/>
                <a:ea typeface="+mj-ea"/>
                <a:cs typeface="+mj-cs"/>
              </a:rPr>
              <a:t>Values</a:t>
            </a:r>
          </a:p>
        </p:txBody>
      </p:sp>
      <p:sp>
        <p:nvSpPr>
          <p:cNvPr id="6" name="Text 2"/>
          <p:cNvSpPr/>
          <p:nvPr/>
        </p:nvSpPr>
        <p:spPr>
          <a:xfrm>
            <a:off x="1005840" y="2663742"/>
            <a:ext cx="5543545" cy="4748613"/>
          </a:xfrm>
          <a:prstGeom prst="rect">
            <a:avLst/>
          </a:prstGeom>
        </p:spPr>
        <p:txBody>
          <a:bodyPr vert="horz" lIns="91440" tIns="45720" rIns="91440" bIns="45720" rtlCol="0">
            <a:normAutofit fontScale="92500" lnSpcReduction="20000"/>
          </a:bodyPr>
          <a:lstStyle/>
          <a:p>
            <a:pPr marL="0" indent="-228600">
              <a:lnSpc>
                <a:spcPct val="90000"/>
              </a:lnSpc>
              <a:spcAft>
                <a:spcPts val="600"/>
              </a:spcAft>
              <a:buFont typeface="Arial" panose="020B0604020202020204" pitchFamily="34" charset="0"/>
              <a:buChar char="•"/>
            </a:pPr>
            <a:r>
              <a:rPr lang="en-US" sz="2400" dirty="0">
                <a:solidFill>
                  <a:srgbClr val="FFFFFF"/>
                </a:solidFill>
              </a:rPr>
              <a:t>For treating the null values I followed both imputation, removal of the null values.</a:t>
            </a:r>
          </a:p>
          <a:p>
            <a:pPr marL="0" indent="-228600">
              <a:lnSpc>
                <a:spcPct val="90000"/>
              </a:lnSpc>
              <a:spcAft>
                <a:spcPts val="600"/>
              </a:spcAft>
              <a:buFont typeface="Arial" panose="020B0604020202020204" pitchFamily="34" charset="0"/>
              <a:buChar char="•"/>
            </a:pPr>
            <a:r>
              <a:rPr lang="en-US" sz="2400" dirty="0">
                <a:solidFill>
                  <a:srgbClr val="FFFFFF"/>
                </a:solidFill>
              </a:rPr>
              <a:t>For this I </a:t>
            </a:r>
            <a:r>
              <a:rPr lang="en-US" sz="2400" dirty="0" err="1">
                <a:solidFill>
                  <a:srgbClr val="FFFFFF"/>
                </a:solidFill>
              </a:rPr>
              <a:t>fllowed</a:t>
            </a:r>
            <a:r>
              <a:rPr lang="en-US" sz="2400" dirty="0">
                <a:solidFill>
                  <a:srgbClr val="FFFFFF"/>
                </a:solidFill>
              </a:rPr>
              <a:t> Z-Score method to consider the outliers if they are out of specific range.</a:t>
            </a:r>
          </a:p>
          <a:p>
            <a:pPr marL="0" indent="-228600">
              <a:lnSpc>
                <a:spcPct val="90000"/>
              </a:lnSpc>
              <a:spcAft>
                <a:spcPts val="600"/>
              </a:spcAft>
              <a:buFont typeface="Arial" panose="020B0604020202020204" pitchFamily="34" charset="0"/>
              <a:buChar char="•"/>
            </a:pPr>
            <a:r>
              <a:rPr lang="en-US" sz="2400" dirty="0">
                <a:solidFill>
                  <a:srgbClr val="FFFFFF"/>
                </a:solidFill>
              </a:rPr>
              <a:t>Also I have plotted boxplots for getting visual representation of the data distribution.</a:t>
            </a:r>
          </a:p>
          <a:p>
            <a:pPr marL="0" indent="-228600">
              <a:lnSpc>
                <a:spcPct val="90000"/>
              </a:lnSpc>
              <a:spcAft>
                <a:spcPts val="600"/>
              </a:spcAft>
              <a:buFont typeface="Arial" panose="020B0604020202020204" pitchFamily="34" charset="0"/>
              <a:buChar char="•"/>
            </a:pPr>
            <a:r>
              <a:rPr lang="en-US" sz="2400" dirty="0">
                <a:solidFill>
                  <a:srgbClr val="FFFFFF"/>
                </a:solidFill>
              </a:rPr>
              <a:t>I haven’t cleared all the values because it will cause a data loss.</a:t>
            </a:r>
          </a:p>
          <a:p>
            <a:pPr marL="0" indent="-228600">
              <a:lnSpc>
                <a:spcPct val="90000"/>
              </a:lnSpc>
              <a:spcAft>
                <a:spcPts val="600"/>
              </a:spcAft>
              <a:buFont typeface="Arial" panose="020B0604020202020204" pitchFamily="34" charset="0"/>
              <a:buChar char="•"/>
            </a:pPr>
            <a:r>
              <a:rPr lang="en-US" sz="2400" dirty="0">
                <a:solidFill>
                  <a:srgbClr val="FFFFFF"/>
                </a:solidFill>
              </a:rPr>
              <a:t>This Fuel Tank capacity column is after the clearing of the outliers although it may have some outliers I didn’t consider them as outliers as they are continuous.</a:t>
            </a:r>
          </a:p>
          <a:p>
            <a:pPr marL="0" indent="-228600">
              <a:lnSpc>
                <a:spcPct val="90000"/>
              </a:lnSpc>
              <a:spcAft>
                <a:spcPts val="600"/>
              </a:spcAft>
              <a:buFont typeface="Arial" panose="020B0604020202020204" pitchFamily="34" charset="0"/>
              <a:buChar char="•"/>
            </a:pPr>
            <a:r>
              <a:rPr lang="en-US" sz="2400" dirty="0">
                <a:solidFill>
                  <a:srgbClr val="FFFFFF"/>
                </a:solidFill>
              </a:rPr>
              <a:t>I have spotted electric cars in the dataset but in less quantity as they are new in the market I removed them as they don’t have engine specifications. They can hamper the analysis of whole data.</a:t>
            </a:r>
          </a:p>
          <a:p>
            <a:pPr marL="0" indent="-228600">
              <a:lnSpc>
                <a:spcPct val="90000"/>
              </a:lnSpc>
              <a:spcAft>
                <a:spcPts val="600"/>
              </a:spcAft>
              <a:buFont typeface="Arial" panose="020B0604020202020204" pitchFamily="34" charset="0"/>
              <a:buChar char="•"/>
            </a:pPr>
            <a:endParaRPr lang="en-US" sz="2400" dirty="0">
              <a:solidFill>
                <a:srgbClr val="FFFFFF"/>
              </a:solidFill>
            </a:endParaRPr>
          </a:p>
        </p:txBody>
      </p:sp>
      <p:pic>
        <p:nvPicPr>
          <p:cNvPr id="7" name="Picture 6">
            <a:extLst>
              <a:ext uri="{FF2B5EF4-FFF2-40B4-BE49-F238E27FC236}">
                <a16:creationId xmlns:a16="http://schemas.microsoft.com/office/drawing/2014/main" id="{93EDE253-E196-990D-5E85-332D36D0D628}"/>
              </a:ext>
            </a:extLst>
          </p:cNvPr>
          <p:cNvPicPr>
            <a:picLocks noChangeAspect="1"/>
          </p:cNvPicPr>
          <p:nvPr/>
        </p:nvPicPr>
        <p:blipFill rotWithShape="1">
          <a:blip r:embed="rId4"/>
          <a:srcRect l="291" r="36455" b="-1"/>
          <a:stretch/>
        </p:blipFill>
        <p:spPr>
          <a:xfrm>
            <a:off x="7471196" y="10"/>
            <a:ext cx="7155342" cy="82295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813357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596"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599023" y="278780"/>
            <a:ext cx="6504304" cy="1694986"/>
          </a:xfrm>
          <a:prstGeom prst="rect">
            <a:avLst/>
          </a:prstGeom>
          <a:noFill/>
          <a:ln/>
        </p:spPr>
        <p:txBody>
          <a:bodyPr wrap="none" rtlCol="0" anchor="t"/>
          <a:lstStyle/>
          <a:p>
            <a:pPr marL="0" indent="0">
              <a:lnSpc>
                <a:spcPts val="5468"/>
              </a:lnSpc>
              <a:buNone/>
            </a:pPr>
            <a:r>
              <a:rPr lang="en-US" sz="5400" dirty="0">
                <a:solidFill>
                  <a:srgbClr val="F2F0F4"/>
                </a:solidFill>
                <a:latin typeface="Montserrat" pitchFamily="34" charset="0"/>
                <a:ea typeface="Montserrat" pitchFamily="34" charset="-122"/>
                <a:cs typeface="Montserrat" pitchFamily="34" charset="-120"/>
              </a:rPr>
              <a:t>Exploratory Data </a:t>
            </a:r>
          </a:p>
          <a:p>
            <a:pPr marL="0" indent="0">
              <a:lnSpc>
                <a:spcPts val="5468"/>
              </a:lnSpc>
              <a:buNone/>
            </a:pPr>
            <a:r>
              <a:rPr lang="en-US" sz="5400" dirty="0">
                <a:solidFill>
                  <a:srgbClr val="F2F0F4"/>
                </a:solidFill>
                <a:latin typeface="Montserrat" pitchFamily="34" charset="0"/>
                <a:ea typeface="Montserrat" pitchFamily="34" charset="-122"/>
                <a:cs typeface="Montserrat" pitchFamily="34" charset="-120"/>
              </a:rPr>
              <a:t>Analysis</a:t>
            </a:r>
            <a:endParaRPr lang="en-US" sz="5400" dirty="0"/>
          </a:p>
        </p:txBody>
      </p:sp>
      <p:sp>
        <p:nvSpPr>
          <p:cNvPr id="6" name="Shape 2"/>
          <p:cNvSpPr/>
          <p:nvPr/>
        </p:nvSpPr>
        <p:spPr>
          <a:xfrm>
            <a:off x="808580" y="4753868"/>
            <a:ext cx="499943" cy="499943"/>
          </a:xfrm>
          <a:prstGeom prst="roundRect">
            <a:avLst>
              <a:gd name="adj" fmla="val 20000"/>
            </a:avLst>
          </a:prstGeom>
          <a:solidFill>
            <a:srgbClr val="3C136D"/>
          </a:solidFill>
          <a:ln w="13811">
            <a:solidFill>
              <a:srgbClr val="481782"/>
            </a:solidFill>
            <a:prstDash val="solid"/>
          </a:ln>
        </p:spPr>
        <p:txBody>
          <a:bodyPr/>
          <a:lstStyle/>
          <a:p>
            <a:endParaRPr lang="en-IN"/>
          </a:p>
        </p:txBody>
      </p:sp>
      <p:sp>
        <p:nvSpPr>
          <p:cNvPr id="7" name="Text 3"/>
          <p:cNvSpPr/>
          <p:nvPr/>
        </p:nvSpPr>
        <p:spPr>
          <a:xfrm>
            <a:off x="997591" y="4776143"/>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8" name="Text 4"/>
          <p:cNvSpPr/>
          <p:nvPr/>
        </p:nvSpPr>
        <p:spPr>
          <a:xfrm>
            <a:off x="1555313" y="4708684"/>
            <a:ext cx="291846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Descriptive Statistics</a:t>
            </a:r>
            <a:endParaRPr lang="en-US" sz="2187" dirty="0"/>
          </a:p>
        </p:txBody>
      </p:sp>
      <p:sp>
        <p:nvSpPr>
          <p:cNvPr id="9" name="Text 5"/>
          <p:cNvSpPr/>
          <p:nvPr/>
        </p:nvSpPr>
        <p:spPr>
          <a:xfrm>
            <a:off x="1533120" y="5115406"/>
            <a:ext cx="8584287"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Uncover key statistical measures that describe the central tendencies, variability, and distribution of the car sales data.</a:t>
            </a:r>
            <a:endParaRPr lang="en-US" sz="1750" dirty="0"/>
          </a:p>
        </p:txBody>
      </p:sp>
      <p:sp>
        <p:nvSpPr>
          <p:cNvPr id="10" name="Shape 6"/>
          <p:cNvSpPr/>
          <p:nvPr/>
        </p:nvSpPr>
        <p:spPr>
          <a:xfrm>
            <a:off x="866550" y="6290548"/>
            <a:ext cx="499943" cy="499943"/>
          </a:xfrm>
          <a:prstGeom prst="roundRect">
            <a:avLst>
              <a:gd name="adj" fmla="val 20000"/>
            </a:avLst>
          </a:prstGeom>
          <a:solidFill>
            <a:srgbClr val="3C136D"/>
          </a:solidFill>
          <a:ln w="13811">
            <a:solidFill>
              <a:srgbClr val="481782"/>
            </a:solidFill>
            <a:prstDash val="solid"/>
          </a:ln>
        </p:spPr>
        <p:txBody>
          <a:bodyPr/>
          <a:lstStyle/>
          <a:p>
            <a:endParaRPr lang="en-IN"/>
          </a:p>
        </p:txBody>
      </p:sp>
      <p:sp>
        <p:nvSpPr>
          <p:cNvPr id="11" name="Text 7"/>
          <p:cNvSpPr/>
          <p:nvPr/>
        </p:nvSpPr>
        <p:spPr>
          <a:xfrm>
            <a:off x="1023596" y="6290548"/>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2" name="Text 8"/>
          <p:cNvSpPr/>
          <p:nvPr/>
        </p:nvSpPr>
        <p:spPr>
          <a:xfrm>
            <a:off x="1533121" y="6338118"/>
            <a:ext cx="252222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Data Visualization</a:t>
            </a:r>
            <a:endParaRPr lang="en-US" sz="2187" dirty="0"/>
          </a:p>
        </p:txBody>
      </p:sp>
      <p:sp>
        <p:nvSpPr>
          <p:cNvPr id="13" name="Text 9"/>
          <p:cNvSpPr/>
          <p:nvPr/>
        </p:nvSpPr>
        <p:spPr>
          <a:xfrm>
            <a:off x="1533121" y="6790491"/>
            <a:ext cx="6640724" cy="116032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Visualize the data through captivating charts and graphs that bring the insights to life, making the analysis both informative and visually appealing.</a:t>
            </a:r>
            <a:endParaRPr lang="en-US" sz="1750" dirty="0"/>
          </a:p>
        </p:txBody>
      </p:sp>
      <p:pic>
        <p:nvPicPr>
          <p:cNvPr id="20" name="Picture 19">
            <a:extLst>
              <a:ext uri="{FF2B5EF4-FFF2-40B4-BE49-F238E27FC236}">
                <a16:creationId xmlns:a16="http://schemas.microsoft.com/office/drawing/2014/main" id="{ECBB7F27-441E-F20E-2B46-FCBB58E58E2E}"/>
              </a:ext>
            </a:extLst>
          </p:cNvPr>
          <p:cNvPicPr>
            <a:picLocks noChangeAspect="1"/>
          </p:cNvPicPr>
          <p:nvPr/>
        </p:nvPicPr>
        <p:blipFill>
          <a:blip r:embed="rId5"/>
          <a:stretch>
            <a:fillRect/>
          </a:stretch>
        </p:blipFill>
        <p:spPr>
          <a:xfrm>
            <a:off x="6212824" y="1167418"/>
            <a:ext cx="4512994" cy="4016088"/>
          </a:xfrm>
          <a:prstGeom prst="rect">
            <a:avLst/>
          </a:prstGeom>
        </p:spPr>
      </p:pic>
      <p:pic>
        <p:nvPicPr>
          <p:cNvPr id="23" name="Picture 22">
            <a:extLst>
              <a:ext uri="{FF2B5EF4-FFF2-40B4-BE49-F238E27FC236}">
                <a16:creationId xmlns:a16="http://schemas.microsoft.com/office/drawing/2014/main" id="{12F5B6F0-2208-09CC-731C-CDADD6D8CAD1}"/>
              </a:ext>
            </a:extLst>
          </p:cNvPr>
          <p:cNvPicPr>
            <a:picLocks noChangeAspect="1"/>
          </p:cNvPicPr>
          <p:nvPr/>
        </p:nvPicPr>
        <p:blipFill>
          <a:blip r:embed="rId6"/>
          <a:stretch>
            <a:fillRect/>
          </a:stretch>
        </p:blipFill>
        <p:spPr>
          <a:xfrm>
            <a:off x="10715711" y="3044283"/>
            <a:ext cx="3939881" cy="50849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9191" y="402294"/>
            <a:ext cx="5388720" cy="694373"/>
          </a:xfrm>
          <a:prstGeom prst="rect">
            <a:avLst/>
          </a:prstGeom>
          <a:noFill/>
          <a:ln/>
        </p:spPr>
        <p:txBody>
          <a:bodyPr wrap="none" rtlCol="0" anchor="t"/>
          <a:lstStyle/>
          <a:p>
            <a:pPr marL="0" indent="0">
              <a:lnSpc>
                <a:spcPts val="5468"/>
              </a:lnSpc>
              <a:buNone/>
            </a:pPr>
            <a:r>
              <a:rPr lang="en-US" sz="5400" dirty="0">
                <a:solidFill>
                  <a:srgbClr val="F2F0F4"/>
                </a:solidFill>
                <a:latin typeface="Montserrat" pitchFamily="34" charset="0"/>
                <a:ea typeface="Montserrat" pitchFamily="34" charset="-122"/>
                <a:cs typeface="Montserrat" pitchFamily="34" charset="-120"/>
              </a:rPr>
              <a:t>Univariate Analysis</a:t>
            </a:r>
            <a:endParaRPr lang="en-US" sz="5400" dirty="0"/>
          </a:p>
        </p:txBody>
      </p:sp>
      <p:sp>
        <p:nvSpPr>
          <p:cNvPr id="6" name="Text 2"/>
          <p:cNvSpPr/>
          <p:nvPr/>
        </p:nvSpPr>
        <p:spPr>
          <a:xfrm>
            <a:off x="320704" y="975029"/>
            <a:ext cx="10554414" cy="710803"/>
          </a:xfrm>
          <a:prstGeom prst="rect">
            <a:avLst/>
          </a:prstGeom>
          <a:noFill/>
          <a:ln/>
        </p:spPr>
        <p:txBody>
          <a:bodyPr wrap="square" rtlCol="0" anchor="t"/>
          <a:lstStyle/>
          <a:p>
            <a:pPr marL="0" indent="0">
              <a:lnSpc>
                <a:spcPts val="2799"/>
              </a:lnSpc>
              <a:buNone/>
            </a:pPr>
            <a:endParaRPr lang="en-US" sz="1750" dirty="0"/>
          </a:p>
        </p:txBody>
      </p:sp>
      <p:pic>
        <p:nvPicPr>
          <p:cNvPr id="9" name="Picture 8">
            <a:extLst>
              <a:ext uri="{FF2B5EF4-FFF2-40B4-BE49-F238E27FC236}">
                <a16:creationId xmlns:a16="http://schemas.microsoft.com/office/drawing/2014/main" id="{6A5BB583-CC14-6428-D92A-CA5FAD94AD6D}"/>
              </a:ext>
            </a:extLst>
          </p:cNvPr>
          <p:cNvPicPr>
            <a:picLocks noChangeAspect="1"/>
          </p:cNvPicPr>
          <p:nvPr/>
        </p:nvPicPr>
        <p:blipFill>
          <a:blip r:embed="rId5"/>
          <a:stretch>
            <a:fillRect/>
          </a:stretch>
        </p:blipFill>
        <p:spPr>
          <a:xfrm rot="21084437">
            <a:off x="342614" y="2669229"/>
            <a:ext cx="6629975" cy="3456042"/>
          </a:xfrm>
          <a:prstGeom prst="rect">
            <a:avLst/>
          </a:prstGeom>
        </p:spPr>
      </p:pic>
      <p:pic>
        <p:nvPicPr>
          <p:cNvPr id="11" name="Picture 10">
            <a:extLst>
              <a:ext uri="{FF2B5EF4-FFF2-40B4-BE49-F238E27FC236}">
                <a16:creationId xmlns:a16="http://schemas.microsoft.com/office/drawing/2014/main" id="{4AD1421E-B6CC-D3B9-616D-2E95CA78C68C}"/>
              </a:ext>
            </a:extLst>
          </p:cNvPr>
          <p:cNvPicPr>
            <a:picLocks noChangeAspect="1"/>
          </p:cNvPicPr>
          <p:nvPr/>
        </p:nvPicPr>
        <p:blipFill>
          <a:blip r:embed="rId6"/>
          <a:stretch>
            <a:fillRect/>
          </a:stretch>
        </p:blipFill>
        <p:spPr>
          <a:xfrm rot="677999">
            <a:off x="7525407" y="2831649"/>
            <a:ext cx="6862140" cy="3506637"/>
          </a:xfrm>
          <a:prstGeom prst="rect">
            <a:avLst/>
          </a:prstGeom>
        </p:spPr>
      </p:pic>
      <p:pic>
        <p:nvPicPr>
          <p:cNvPr id="13" name="Picture 12">
            <a:extLst>
              <a:ext uri="{FF2B5EF4-FFF2-40B4-BE49-F238E27FC236}">
                <a16:creationId xmlns:a16="http://schemas.microsoft.com/office/drawing/2014/main" id="{AFBA440C-5D95-DEF7-BEA9-8F46A476BA6C}"/>
              </a:ext>
            </a:extLst>
          </p:cNvPr>
          <p:cNvPicPr>
            <a:picLocks noChangeAspect="1"/>
          </p:cNvPicPr>
          <p:nvPr/>
        </p:nvPicPr>
        <p:blipFill>
          <a:blip r:embed="rId7"/>
          <a:stretch>
            <a:fillRect/>
          </a:stretch>
        </p:blipFill>
        <p:spPr>
          <a:xfrm>
            <a:off x="5200640" y="5013270"/>
            <a:ext cx="3698033" cy="3175792"/>
          </a:xfrm>
          <a:prstGeom prst="rect">
            <a:avLst/>
          </a:prstGeom>
        </p:spPr>
      </p:pic>
      <p:sp>
        <p:nvSpPr>
          <p:cNvPr id="14" name="TextBox 13">
            <a:extLst>
              <a:ext uri="{FF2B5EF4-FFF2-40B4-BE49-F238E27FC236}">
                <a16:creationId xmlns:a16="http://schemas.microsoft.com/office/drawing/2014/main" id="{9C31BBC0-ACA4-3C1C-C04D-42AF140FF0A6}"/>
              </a:ext>
            </a:extLst>
          </p:cNvPr>
          <p:cNvSpPr txBox="1"/>
          <p:nvPr/>
        </p:nvSpPr>
        <p:spPr>
          <a:xfrm>
            <a:off x="7514267" y="280749"/>
            <a:ext cx="6333893" cy="2215991"/>
          </a:xfrm>
          <a:prstGeom prst="rect">
            <a:avLst/>
          </a:prstGeom>
          <a:noFill/>
        </p:spPr>
        <p:txBody>
          <a:bodyPr wrap="square" rtlCol="0">
            <a:spAutoFit/>
          </a:bodyPr>
          <a:lstStyle/>
          <a:p>
            <a:r>
              <a:rPr lang="en-GB" sz="2000" dirty="0">
                <a:solidFill>
                  <a:schemeClr val="accent6">
                    <a:lumMod val="40000"/>
                    <a:lumOff val="60000"/>
                  </a:schemeClr>
                </a:solidFill>
              </a:rPr>
              <a:t>I have </a:t>
            </a:r>
            <a:r>
              <a:rPr lang="en-GB" sz="2000" dirty="0" err="1">
                <a:solidFill>
                  <a:schemeClr val="accent6">
                    <a:lumMod val="40000"/>
                    <a:lumOff val="60000"/>
                  </a:schemeClr>
                </a:solidFill>
              </a:rPr>
              <a:t>analyzed</a:t>
            </a:r>
            <a:r>
              <a:rPr lang="en-GB" sz="2000" dirty="0">
                <a:solidFill>
                  <a:schemeClr val="accent6">
                    <a:lumMod val="40000"/>
                    <a:lumOff val="60000"/>
                  </a:schemeClr>
                </a:solidFill>
              </a:rPr>
              <a:t> all the columns individually. For numerical columns first I took all the descriptive statistics from the numerical columns and saw if any outliers are there and  cleaned outliers by using Z-score method also I studied categorical columns by count plots and unique method in pandas library.</a:t>
            </a:r>
          </a:p>
          <a:p>
            <a:endParaRPr lang="en-IN" dirty="0">
              <a:solidFill>
                <a:schemeClr val="accent6">
                  <a:lumMod val="40000"/>
                  <a:lumOff val="60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1"/>
          <p:cNvSpPr/>
          <p:nvPr/>
        </p:nvSpPr>
        <p:spPr>
          <a:xfrm>
            <a:off x="1248909" y="6103530"/>
            <a:ext cx="5269228" cy="1408440"/>
          </a:xfrm>
          <a:prstGeom prst="rect">
            <a:avLst/>
          </a:prstGeom>
        </p:spPr>
        <p:txBody>
          <a:bodyPr vert="horz" lIns="91440" tIns="45720" rIns="91440" bIns="45720" rtlCol="0" anchor="t">
            <a:normAutofit/>
          </a:bodyPr>
          <a:lstStyle/>
          <a:p>
            <a:pPr marL="0" indent="0">
              <a:lnSpc>
                <a:spcPct val="90000"/>
              </a:lnSpc>
              <a:spcBef>
                <a:spcPct val="0"/>
              </a:spcBef>
              <a:spcAft>
                <a:spcPts val="600"/>
              </a:spcAft>
            </a:pPr>
            <a:r>
              <a:rPr lang="en-US" sz="4800" kern="1200" dirty="0">
                <a:solidFill>
                  <a:schemeClr val="bg1"/>
                </a:solidFill>
                <a:latin typeface="+mj-lt"/>
                <a:ea typeface="+mj-ea"/>
                <a:cs typeface="+mj-cs"/>
              </a:rPr>
              <a:t>Bivariate Analysis</a:t>
            </a:r>
          </a:p>
        </p:txBody>
      </p:sp>
      <p:pic>
        <p:nvPicPr>
          <p:cNvPr id="8" name="Picture 7">
            <a:extLst>
              <a:ext uri="{FF2B5EF4-FFF2-40B4-BE49-F238E27FC236}">
                <a16:creationId xmlns:a16="http://schemas.microsoft.com/office/drawing/2014/main" id="{49288DF9-CF8E-2A16-6A74-E344F884095D}"/>
              </a:ext>
            </a:extLst>
          </p:cNvPr>
          <p:cNvPicPr>
            <a:picLocks noChangeAspect="1"/>
          </p:cNvPicPr>
          <p:nvPr/>
        </p:nvPicPr>
        <p:blipFill rotWithShape="1">
          <a:blip r:embed="rId3"/>
          <a:srcRect l="3476" r="24426"/>
          <a:stretch/>
        </p:blipFill>
        <p:spPr>
          <a:xfrm>
            <a:off x="7" y="-1"/>
            <a:ext cx="8102271" cy="4629873"/>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pic>
        <p:nvPicPr>
          <p:cNvPr id="2" name="Image 0" descr="preencoded.png"/>
          <p:cNvPicPr>
            <a:picLocks noChangeAspect="1"/>
          </p:cNvPicPr>
          <p:nvPr/>
        </p:nvPicPr>
        <p:blipFill rotWithShape="1">
          <a:blip r:embed="rId4"/>
          <a:srcRect l="2047" r="13312" b="-2"/>
          <a:stretch/>
        </p:blipFill>
        <p:spPr>
          <a:xfrm>
            <a:off x="8102278" y="-1"/>
            <a:ext cx="6528116" cy="4785633"/>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grpSp>
        <p:nvGrpSpPr>
          <p:cNvPr id="24" name="Group 23">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234790"/>
            <a:ext cx="14630400" cy="908602"/>
            <a:chOff x="0" y="2959818"/>
            <a:chExt cx="12192000" cy="757168"/>
          </a:xfrm>
        </p:grpSpPr>
        <p:sp>
          <p:nvSpPr>
            <p:cNvPr id="25" name="Freeform: Shape 24">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Text 2"/>
          <p:cNvSpPr/>
          <p:nvPr/>
        </p:nvSpPr>
        <p:spPr>
          <a:xfrm>
            <a:off x="6797041" y="5719520"/>
            <a:ext cx="7046281" cy="1792450"/>
          </a:xfrm>
          <a:prstGeom prst="rect">
            <a:avLst/>
          </a:prstGeom>
        </p:spPr>
        <p:txBody>
          <a:bodyPr vert="horz" lIns="91440" tIns="45720" rIns="91440" bIns="45720" rtlCol="0">
            <a:normAutofit/>
          </a:bodyPr>
          <a:lstStyle/>
          <a:p>
            <a:pPr marL="0" indent="-228600">
              <a:lnSpc>
                <a:spcPct val="90000"/>
              </a:lnSpc>
              <a:spcAft>
                <a:spcPts val="600"/>
              </a:spcAft>
              <a:buFont typeface="Arial" panose="020B0604020202020204" pitchFamily="34" charset="0"/>
              <a:buChar char="•"/>
            </a:pPr>
            <a:r>
              <a:rPr lang="en-US" sz="2000" dirty="0">
                <a:solidFill>
                  <a:schemeClr val="bg1">
                    <a:alpha val="80000"/>
                  </a:schemeClr>
                </a:solidFill>
              </a:rPr>
              <a:t>Relationship between two variables and explore how they interact and influence each other within the car sales dataset. I have used </a:t>
            </a:r>
            <a:r>
              <a:rPr lang="en-US" sz="2000" dirty="0" err="1">
                <a:solidFill>
                  <a:schemeClr val="bg1">
                    <a:alpha val="80000"/>
                  </a:schemeClr>
                </a:solidFill>
              </a:rPr>
              <a:t>relplots</a:t>
            </a:r>
            <a:r>
              <a:rPr lang="en-US" sz="2000" dirty="0">
                <a:solidFill>
                  <a:schemeClr val="bg1">
                    <a:alpha val="80000"/>
                  </a:schemeClr>
                </a:solidFill>
              </a:rPr>
              <a:t> for the columns like Keeping Price and Company as common and varying other features like Transmission and fuel type. This has been useful to see the patterns of some categorical columns.</a:t>
            </a:r>
          </a:p>
        </p:txBody>
      </p:sp>
    </p:spTree>
    <p:extLst>
      <p:ext uri="{BB962C8B-B14F-4D97-AF65-F5344CB8AC3E}">
        <p14:creationId xmlns:p14="http://schemas.microsoft.com/office/powerpoint/2010/main" val="3467010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 0" descr="preencoded.png"/>
          <p:cNvPicPr>
            <a:picLocks noChangeAspect="1"/>
          </p:cNvPicPr>
          <p:nvPr/>
        </p:nvPicPr>
        <p:blipFill rotWithShape="1">
          <a:blip r:embed="rId3"/>
          <a:srcRect t="18565" r="-2" b="17461"/>
          <a:stretch/>
        </p:blipFill>
        <p:spPr>
          <a:xfrm>
            <a:off x="6655869" y="-1"/>
            <a:ext cx="7974529" cy="2869597"/>
          </a:xfrm>
          <a:prstGeom prst="rect">
            <a:avLst/>
          </a:prstGeom>
        </p:spPr>
      </p:pic>
      <p:pic>
        <p:nvPicPr>
          <p:cNvPr id="10" name="Picture 9">
            <a:extLst>
              <a:ext uri="{FF2B5EF4-FFF2-40B4-BE49-F238E27FC236}">
                <a16:creationId xmlns:a16="http://schemas.microsoft.com/office/drawing/2014/main" id="{D6601479-2385-AD4E-5DFA-E472412050A5}"/>
              </a:ext>
            </a:extLst>
          </p:cNvPr>
          <p:cNvPicPr>
            <a:picLocks noChangeAspect="1"/>
          </p:cNvPicPr>
          <p:nvPr/>
        </p:nvPicPr>
        <p:blipFill rotWithShape="1">
          <a:blip r:embed="rId4"/>
          <a:srcRect r="-2" b="12424"/>
          <a:stretch/>
        </p:blipFill>
        <p:spPr>
          <a:xfrm>
            <a:off x="7635244" y="2902712"/>
            <a:ext cx="6995154" cy="5326880"/>
          </a:xfrm>
          <a:prstGeom prst="rect">
            <a:avLst/>
          </a:prstGeom>
        </p:spPr>
      </p:pic>
      <p:sp>
        <p:nvSpPr>
          <p:cNvPr id="28" name="Rectangle 27">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2"/>
          <p:cNvSpPr/>
          <p:nvPr/>
        </p:nvSpPr>
        <p:spPr>
          <a:xfrm>
            <a:off x="1425200" y="615375"/>
            <a:ext cx="5569957" cy="1759746"/>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4400" kern="1200" dirty="0">
                <a:solidFill>
                  <a:schemeClr val="bg1"/>
                </a:solidFill>
                <a:latin typeface="+mj-lt"/>
                <a:ea typeface="+mj-ea"/>
                <a:cs typeface="+mj-cs"/>
              </a:rPr>
              <a:t>Multi Variate Analysis</a:t>
            </a:r>
          </a:p>
        </p:txBody>
      </p:sp>
      <p:cxnSp>
        <p:nvCxnSpPr>
          <p:cNvPr id="30" name="Straight Connector 29">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425202" y="2877487"/>
            <a:ext cx="132051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3"/>
          <p:cNvSpPr/>
          <p:nvPr/>
        </p:nvSpPr>
        <p:spPr>
          <a:xfrm>
            <a:off x="1425202" y="2869596"/>
            <a:ext cx="5569957" cy="3619018"/>
          </a:xfrm>
          <a:prstGeom prst="rect">
            <a:avLst/>
          </a:prstGeom>
        </p:spPr>
        <p:txBody>
          <a:bodyPr vert="horz" lIns="91440" tIns="45720" rIns="91440" bIns="45720" rtlCol="0">
            <a:normAutofit/>
          </a:bodyPr>
          <a:lstStyle/>
          <a:p>
            <a:pPr marL="0" indent="-228600">
              <a:lnSpc>
                <a:spcPct val="90000"/>
              </a:lnSpc>
              <a:spcAft>
                <a:spcPts val="600"/>
              </a:spcAft>
              <a:buFont typeface="Arial" panose="020B0604020202020204" pitchFamily="34" charset="0"/>
              <a:buChar char="•"/>
            </a:pPr>
            <a:r>
              <a:rPr lang="en-US" sz="2400" dirty="0">
                <a:solidFill>
                  <a:schemeClr val="bg1"/>
                </a:solidFill>
              </a:rPr>
              <a:t>complex analysis of multiple variables simultaneously to uncover intricate patterns, correlations, and dependencies within the car sales data.</a:t>
            </a:r>
          </a:p>
          <a:p>
            <a:pPr marL="0" indent="-228600">
              <a:lnSpc>
                <a:spcPct val="90000"/>
              </a:lnSpc>
              <a:spcAft>
                <a:spcPts val="600"/>
              </a:spcAft>
              <a:buFont typeface="Arial" panose="020B0604020202020204" pitchFamily="34" charset="0"/>
              <a:buChar char="•"/>
            </a:pPr>
            <a:r>
              <a:rPr lang="en-US" sz="2400" dirty="0">
                <a:solidFill>
                  <a:schemeClr val="bg1"/>
                </a:solidFill>
              </a:rPr>
              <a:t>For this I have </a:t>
            </a:r>
            <a:r>
              <a:rPr lang="en-US" sz="2400" dirty="0" err="1">
                <a:solidFill>
                  <a:schemeClr val="bg1"/>
                </a:solidFill>
              </a:rPr>
              <a:t>ccreated</a:t>
            </a:r>
            <a:r>
              <a:rPr lang="en-US" sz="2400" dirty="0">
                <a:solidFill>
                  <a:schemeClr val="bg1"/>
                </a:solidFill>
              </a:rPr>
              <a:t> eye catching heatmaps for correlation and covariance.</a:t>
            </a:r>
          </a:p>
          <a:p>
            <a:pPr marL="0" indent="-228600">
              <a:lnSpc>
                <a:spcPct val="90000"/>
              </a:lnSpc>
              <a:spcAft>
                <a:spcPts val="600"/>
              </a:spcAft>
              <a:buFont typeface="Arial" panose="020B0604020202020204" pitchFamily="34" charset="0"/>
              <a:buChar char="•"/>
            </a:pPr>
            <a:r>
              <a:rPr lang="en-US" sz="2400" dirty="0">
                <a:solidFill>
                  <a:schemeClr val="bg1"/>
                </a:solidFill>
              </a:rPr>
              <a:t>Although covariance isn’t standard method for seeing patterns but it helps in data understanding.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948</Words>
  <Application>Microsoft Office PowerPoint</Application>
  <PresentationFormat>Custom</PresentationFormat>
  <Paragraphs>76</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Karri John Pradeep Reddy</dc:creator>
  <cp:lastModifiedBy>Karri John Pradeep Reddy</cp:lastModifiedBy>
  <cp:revision>2</cp:revision>
  <dcterms:created xsi:type="dcterms:W3CDTF">2023-11-13T09:38:51Z</dcterms:created>
  <dcterms:modified xsi:type="dcterms:W3CDTF">2023-11-13T12:55:51Z</dcterms:modified>
</cp:coreProperties>
</file>